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7" r:id="rId3"/>
    <p:sldId id="268" r:id="rId4"/>
    <p:sldId id="269" r:id="rId5"/>
    <p:sldId id="271" r:id="rId6"/>
    <p:sldId id="272" r:id="rId7"/>
    <p:sldId id="276" r:id="rId8"/>
    <p:sldId id="274" r:id="rId9"/>
    <p:sldId id="278" r:id="rId10"/>
    <p:sldId id="283" r:id="rId11"/>
    <p:sldId id="286" r:id="rId12"/>
    <p:sldId id="287" r:id="rId13"/>
    <p:sldId id="289" r:id="rId14"/>
    <p:sldId id="277" r:id="rId15"/>
    <p:sldId id="279" r:id="rId16"/>
    <p:sldId id="282" r:id="rId17"/>
    <p:sldId id="288" r:id="rId18"/>
    <p:sldId id="294" r:id="rId19"/>
    <p:sldId id="275" r:id="rId20"/>
    <p:sldId id="292" r:id="rId21"/>
    <p:sldId id="260" r:id="rId22"/>
    <p:sldId id="293" r:id="rId23"/>
    <p:sldId id="262" r:id="rId24"/>
    <p:sldId id="265" r:id="rId25"/>
    <p:sldId id="290" r:id="rId26"/>
  </p:sldIdLst>
  <p:sldSz cx="12192000" cy="6858000"/>
  <p:notesSz cx="6858000" cy="12192000"/>
  <p:defaultTex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8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6096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609600"/>
          </a:xfrm>
          <a:prstGeom prst="rect">
            <a:avLst/>
          </a:prstGeom>
        </p:spPr>
        <p:txBody>
          <a:bodyPr vert="horz" lIns="91440" tIns="45720" rIns="91440" bIns="45720" rtlCol="0"/>
          <a:lstStyle>
            <a:lvl1pPr algn="r">
              <a:defRPr sz="1200"/>
            </a:lvl1pPr>
          </a:lstStyle>
          <a:p>
            <a:fld id="{7855F986-6C0D-4064-9549-36DC78986CE4}" type="datetimeFigureOut">
              <a:rPr lang="es-ES" smtClean="0"/>
              <a:t>24/04/2020</a:t>
            </a:fld>
            <a:endParaRPr lang="es-ES"/>
          </a:p>
        </p:txBody>
      </p:sp>
      <p:sp>
        <p:nvSpPr>
          <p:cNvPr id="4" name="3 Marcador de imagen de diapositiva"/>
          <p:cNvSpPr>
            <a:spLocks noGrp="1" noRot="1" noChangeAspect="1"/>
          </p:cNvSpPr>
          <p:nvPr>
            <p:ph type="sldImg" idx="2"/>
          </p:nvPr>
        </p:nvSpPr>
        <p:spPr>
          <a:xfrm>
            <a:off x="-635000" y="914400"/>
            <a:ext cx="8128000" cy="4572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5791200"/>
            <a:ext cx="5486400" cy="5486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11580813"/>
            <a:ext cx="2971800" cy="6096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11580813"/>
            <a:ext cx="2971800" cy="609600"/>
          </a:xfrm>
          <a:prstGeom prst="rect">
            <a:avLst/>
          </a:prstGeom>
        </p:spPr>
        <p:txBody>
          <a:bodyPr vert="horz" lIns="91440" tIns="45720" rIns="91440" bIns="45720" rtlCol="0" anchor="b"/>
          <a:lstStyle>
            <a:lvl1pPr algn="r">
              <a:defRPr sz="1200"/>
            </a:lvl1pPr>
          </a:lstStyle>
          <a:p>
            <a:fld id="{9B29D8DD-162F-458B-9702-FF382B4A0446}"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xmlns="" id="{875587E9-9051-4279-AD20-382701FFB8DB}"/>
              </a:ext>
            </a:extLst>
          </p:cNvPr>
          <p:cNvSpPr>
            <a:spLocks noGrp="1" noRot="1" noChangeAspect="1" noChangeArrowheads="1" noTextEdit="1"/>
          </p:cNvSpPr>
          <p:nvPr>
            <p:ph type="sldImg"/>
          </p:nvPr>
        </p:nvSpPr>
        <p:spPr>
          <a:ln/>
        </p:spPr>
      </p:sp>
      <p:sp>
        <p:nvSpPr>
          <p:cNvPr id="7171" name="2 Marcador de notas">
            <a:extLst>
              <a:ext uri="{FF2B5EF4-FFF2-40B4-BE49-F238E27FC236}">
                <a16:creationId xmlns:a16="http://schemas.microsoft.com/office/drawing/2014/main" xmlns="" id="{C0438064-2946-419D-AFDE-55B48A86EB8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PY" altLang="en-US"/>
              <a:t>Los virus surgen continuamente y representan un desafío para la salud pública </a:t>
            </a:r>
          </a:p>
          <a:p>
            <a:endParaRPr lang="es-PY" altLang="en-US"/>
          </a:p>
          <a:p>
            <a:r>
              <a:rPr lang="es-PY" altLang="en-US"/>
              <a:t>Algunos ejemplos de virus </a:t>
            </a:r>
            <a:r>
              <a:rPr lang="es-PY" altLang="en-US" b="1" u="sng"/>
              <a:t>respiratorios emergentes </a:t>
            </a:r>
            <a:r>
              <a:rPr lang="es-PY" altLang="en-US"/>
              <a:t>son:</a:t>
            </a:r>
          </a:p>
          <a:p>
            <a:r>
              <a:rPr lang="es-PY" altLang="en-US" b="1"/>
              <a:t>A través de este periodo de tiempo se han implementados guias y reglamentos como elReglamento Sanitario Internacional - Implementación</a:t>
            </a:r>
          </a:p>
          <a:p>
            <a:endParaRPr lang="es-PY" altLang="en-US"/>
          </a:p>
          <a:p>
            <a:r>
              <a:rPr lang="es-PY" altLang="en-US"/>
              <a:t>Fortalecer la seguridad sanitaria en los viajes y los transportes</a:t>
            </a:r>
          </a:p>
          <a:p>
            <a:r>
              <a:rPr lang="es-PY" altLang="en-US"/>
              <a:t>Fortalecer los sistemas mundiales de alerta y respuesta de la OMS</a:t>
            </a:r>
          </a:p>
          <a:p>
            <a:r>
              <a:rPr lang="es-PY" altLang="en-US"/>
              <a:t>Fortalecer la gestión de riesgos específicos</a:t>
            </a:r>
          </a:p>
          <a:p>
            <a:r>
              <a:rPr lang="es-PY" altLang="en-US"/>
              <a:t>Respaldar los derechos, obligaciones y procedimientos</a:t>
            </a:r>
          </a:p>
          <a:p>
            <a:r>
              <a:rPr lang="es-PY" altLang="en-US"/>
              <a:t>Realizar estudios y vigilar los progresos realizados</a:t>
            </a:r>
          </a:p>
          <a:p>
            <a:r>
              <a:rPr lang="es-PY" altLang="en-US"/>
              <a:t/>
            </a:r>
            <a:br>
              <a:rPr lang="es-PY" altLang="en-US"/>
            </a:br>
            <a:endParaRPr lang="es-PY" altLang="en-US"/>
          </a:p>
        </p:txBody>
      </p:sp>
      <p:sp>
        <p:nvSpPr>
          <p:cNvPr id="7172" name="3 Marcador de número de diapositiva">
            <a:extLst>
              <a:ext uri="{FF2B5EF4-FFF2-40B4-BE49-F238E27FC236}">
                <a16:creationId xmlns:a16="http://schemas.microsoft.com/office/drawing/2014/main" xmlns="" id="{BED69CF3-18B3-43A1-92CB-DEAF7564896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spcBef>
                <a:spcPct val="30000"/>
              </a:spcBef>
              <a:defRPr sz="1200">
                <a:solidFill>
                  <a:schemeClr val="tx1"/>
                </a:solidFill>
                <a:latin typeface="Times" panose="02020603050405020304" pitchFamily="18" charset="0"/>
              </a:defRPr>
            </a:lvl1pPr>
            <a:lvl2pPr marL="742950" indent="-285750" defTabSz="990600">
              <a:spcBef>
                <a:spcPct val="30000"/>
              </a:spcBef>
              <a:defRPr sz="1200">
                <a:solidFill>
                  <a:schemeClr val="tx1"/>
                </a:solidFill>
                <a:latin typeface="Times" panose="02020603050405020304" pitchFamily="18" charset="0"/>
              </a:defRPr>
            </a:lvl2pPr>
            <a:lvl3pPr marL="1143000" indent="-228600" defTabSz="990600">
              <a:spcBef>
                <a:spcPct val="30000"/>
              </a:spcBef>
              <a:defRPr sz="1200">
                <a:solidFill>
                  <a:schemeClr val="tx1"/>
                </a:solidFill>
                <a:latin typeface="Times" panose="02020603050405020304" pitchFamily="18" charset="0"/>
              </a:defRPr>
            </a:lvl3pPr>
            <a:lvl4pPr marL="1600200" indent="-228600" defTabSz="990600">
              <a:spcBef>
                <a:spcPct val="30000"/>
              </a:spcBef>
              <a:defRPr sz="1200">
                <a:solidFill>
                  <a:schemeClr val="tx1"/>
                </a:solidFill>
                <a:latin typeface="Times" panose="02020603050405020304" pitchFamily="18" charset="0"/>
              </a:defRPr>
            </a:lvl4pPr>
            <a:lvl5pPr marL="2057400" indent="-228600" defTabSz="990600">
              <a:spcBef>
                <a:spcPct val="30000"/>
              </a:spcBef>
              <a:defRPr sz="1200">
                <a:solidFill>
                  <a:schemeClr val="tx1"/>
                </a:solidFill>
                <a:latin typeface="Times"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9C2B792-A2AE-462B-9F1B-8538FE5E12FB}" type="slidenum">
              <a:rPr lang="en-US" altLang="es-PY" sz="1300"/>
              <a:pPr>
                <a:spcBef>
                  <a:spcPct val="0"/>
                </a:spcBef>
              </a:pPr>
              <a:t>2</a:t>
            </a:fld>
            <a:endParaRPr lang="en-US" altLang="es-PY"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a:extLst>
              <a:ext uri="{FF2B5EF4-FFF2-40B4-BE49-F238E27FC236}">
                <a16:creationId xmlns:a16="http://schemas.microsoft.com/office/drawing/2014/main" xmlns="" id="{B5506239-AE48-46A2-AED6-3D1C2F30B558}"/>
              </a:ext>
            </a:extLst>
          </p:cNvPr>
          <p:cNvSpPr>
            <a:spLocks noGrp="1" noRot="1" noChangeAspect="1" noChangeArrowheads="1" noTextEdit="1"/>
          </p:cNvSpPr>
          <p:nvPr>
            <p:ph type="sldImg"/>
          </p:nvPr>
        </p:nvSpPr>
        <p:spPr>
          <a:ln/>
        </p:spPr>
      </p:sp>
      <p:sp>
        <p:nvSpPr>
          <p:cNvPr id="9219" name="2 Marcador de notas">
            <a:extLst>
              <a:ext uri="{FF2B5EF4-FFF2-40B4-BE49-F238E27FC236}">
                <a16:creationId xmlns:a16="http://schemas.microsoft.com/office/drawing/2014/main" xmlns="" id="{C1236DC8-7CFE-45E8-838A-BFE533B0DF9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PY" altLang="en-US"/>
              <a:t>La salud humana, la salud animal y el estado de los ecosistemas son factores que están vinculados de manera inextricable </a:t>
            </a:r>
          </a:p>
          <a:p>
            <a:endParaRPr lang="es-PY" altLang="en-US"/>
          </a:p>
          <a:p>
            <a:r>
              <a:rPr lang="es-PY" altLang="en-US"/>
              <a:t>▪ Se sabe que el 70-80 % de las enfermedades infecciosas emergentes y reemergentes son de origen zoonótico*, es decir, que pueden transmitirse entre los animales y los seres humanos </a:t>
            </a:r>
          </a:p>
          <a:p>
            <a:endParaRPr lang="es-PY" altLang="en-US"/>
          </a:p>
          <a:p>
            <a:r>
              <a:rPr lang="es-PY" altLang="en-US"/>
              <a:t>▪ El crecimiento de la población, el cambio climático, la creciente urbanización, los viajes internacionales y la migración son los principales factores que aumentan el riesgo de la aparición y propagación de patógenos respiratorios *Jones et al. (2008) Nature </a:t>
            </a:r>
            <a:endParaRPr lang="es-PY" altLang="es-PY"/>
          </a:p>
        </p:txBody>
      </p:sp>
      <p:sp>
        <p:nvSpPr>
          <p:cNvPr id="9220" name="3 Marcador de número de diapositiva">
            <a:extLst>
              <a:ext uri="{FF2B5EF4-FFF2-40B4-BE49-F238E27FC236}">
                <a16:creationId xmlns:a16="http://schemas.microsoft.com/office/drawing/2014/main" xmlns="" id="{CAA8839A-969B-4DE0-AA07-A6CD9769785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spcBef>
                <a:spcPct val="30000"/>
              </a:spcBef>
              <a:defRPr sz="1200">
                <a:solidFill>
                  <a:schemeClr val="tx1"/>
                </a:solidFill>
                <a:latin typeface="Times" panose="02020603050405020304" pitchFamily="18" charset="0"/>
              </a:defRPr>
            </a:lvl1pPr>
            <a:lvl2pPr marL="742950" indent="-285750" defTabSz="990600">
              <a:spcBef>
                <a:spcPct val="30000"/>
              </a:spcBef>
              <a:defRPr sz="1200">
                <a:solidFill>
                  <a:schemeClr val="tx1"/>
                </a:solidFill>
                <a:latin typeface="Times" panose="02020603050405020304" pitchFamily="18" charset="0"/>
              </a:defRPr>
            </a:lvl2pPr>
            <a:lvl3pPr marL="1143000" indent="-228600" defTabSz="990600">
              <a:spcBef>
                <a:spcPct val="30000"/>
              </a:spcBef>
              <a:defRPr sz="1200">
                <a:solidFill>
                  <a:schemeClr val="tx1"/>
                </a:solidFill>
                <a:latin typeface="Times" panose="02020603050405020304" pitchFamily="18" charset="0"/>
              </a:defRPr>
            </a:lvl3pPr>
            <a:lvl4pPr marL="1600200" indent="-228600" defTabSz="990600">
              <a:spcBef>
                <a:spcPct val="30000"/>
              </a:spcBef>
              <a:defRPr sz="1200">
                <a:solidFill>
                  <a:schemeClr val="tx1"/>
                </a:solidFill>
                <a:latin typeface="Times" panose="02020603050405020304" pitchFamily="18" charset="0"/>
              </a:defRPr>
            </a:lvl4pPr>
            <a:lvl5pPr marL="2057400" indent="-228600" defTabSz="990600">
              <a:spcBef>
                <a:spcPct val="30000"/>
              </a:spcBef>
              <a:defRPr sz="1200">
                <a:solidFill>
                  <a:schemeClr val="tx1"/>
                </a:solidFill>
                <a:latin typeface="Times"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3709786-2F6F-404D-94A7-429BCC8B2A85}" type="slidenum">
              <a:rPr lang="en-US" altLang="es-PY" sz="1300"/>
              <a:pPr>
                <a:spcBef>
                  <a:spcPct val="0"/>
                </a:spcBef>
              </a:pPr>
              <a:t>3</a:t>
            </a:fld>
            <a:endParaRPr lang="en-US" altLang="es-PY"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a:extLst>
              <a:ext uri="{FF2B5EF4-FFF2-40B4-BE49-F238E27FC236}">
                <a16:creationId xmlns:a16="http://schemas.microsoft.com/office/drawing/2014/main" xmlns="" id="{6665BC59-A155-4B37-8C7C-C6F152DBA2FD}"/>
              </a:ext>
            </a:extLst>
          </p:cNvPr>
          <p:cNvSpPr>
            <a:spLocks noGrp="1" noRot="1" noChangeAspect="1" noChangeArrowheads="1" noTextEdit="1"/>
          </p:cNvSpPr>
          <p:nvPr>
            <p:ph type="sldImg"/>
          </p:nvPr>
        </p:nvSpPr>
        <p:spPr>
          <a:ln/>
        </p:spPr>
      </p:sp>
      <p:sp>
        <p:nvSpPr>
          <p:cNvPr id="11267" name="2 Marcador de notas">
            <a:extLst>
              <a:ext uri="{FF2B5EF4-FFF2-40B4-BE49-F238E27FC236}">
                <a16:creationId xmlns:a16="http://schemas.microsoft.com/office/drawing/2014/main" xmlns="" id="{5A9C9D58-5279-4EBB-BEC8-8252799B61D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PY" altLang="en-US"/>
              <a:t>Existen varios coronavirus que circulan entre animales y que aún no han infectado a seres humanos</a:t>
            </a:r>
          </a:p>
          <a:p>
            <a:endParaRPr lang="es-PY" altLang="en-US"/>
          </a:p>
          <a:p>
            <a:r>
              <a:rPr lang="es-PY" altLang="en-US"/>
              <a:t> ▪ Un evento de propagación ocurre cuando un virus que circula en una especie animal se ha transmitido a uno o más seres humanos</a:t>
            </a:r>
          </a:p>
          <a:p>
            <a:endParaRPr lang="es-PY" altLang="en-US"/>
          </a:p>
          <a:p>
            <a:r>
              <a:rPr lang="es-PY" altLang="en-US"/>
              <a:t>Los coronavirus son una gran familia de virus, conocidos por causar enfermedades, que van desde el resfrío común hasta enfermedades más graves como el Síndrome respiratorio por coronavirus de Oriente Medio (MERS -CoV, por sus siglas en inglés) y el Síndrome respiratorio agudo grave (SARS, por sus siglas en inglés )</a:t>
            </a:r>
          </a:p>
          <a:p>
            <a:endParaRPr lang="es-PY" altLang="en-US"/>
          </a:p>
          <a:p>
            <a:r>
              <a:rPr lang="es-PY" altLang="en-US"/>
              <a:t>▪ Un coronavirus novedoso o nuevo se denomina nCoV</a:t>
            </a:r>
            <a:endParaRPr lang="es-PY" altLang="es-PY"/>
          </a:p>
          <a:p>
            <a:endParaRPr lang="es-PY" altLang="es-PY"/>
          </a:p>
        </p:txBody>
      </p:sp>
      <p:sp>
        <p:nvSpPr>
          <p:cNvPr id="11268" name="3 Marcador de número de diapositiva">
            <a:extLst>
              <a:ext uri="{FF2B5EF4-FFF2-40B4-BE49-F238E27FC236}">
                <a16:creationId xmlns:a16="http://schemas.microsoft.com/office/drawing/2014/main" xmlns="" id="{05D4F2AB-0312-4DE2-A3AD-EC0AED8642D0}"/>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spcBef>
                <a:spcPct val="30000"/>
              </a:spcBef>
              <a:defRPr sz="1200">
                <a:solidFill>
                  <a:schemeClr val="tx1"/>
                </a:solidFill>
                <a:latin typeface="Times" panose="02020603050405020304" pitchFamily="18" charset="0"/>
              </a:defRPr>
            </a:lvl1pPr>
            <a:lvl2pPr marL="742950" indent="-285750" defTabSz="990600">
              <a:spcBef>
                <a:spcPct val="30000"/>
              </a:spcBef>
              <a:defRPr sz="1200">
                <a:solidFill>
                  <a:schemeClr val="tx1"/>
                </a:solidFill>
                <a:latin typeface="Times" panose="02020603050405020304" pitchFamily="18" charset="0"/>
              </a:defRPr>
            </a:lvl2pPr>
            <a:lvl3pPr marL="1143000" indent="-228600" defTabSz="990600">
              <a:spcBef>
                <a:spcPct val="30000"/>
              </a:spcBef>
              <a:defRPr sz="1200">
                <a:solidFill>
                  <a:schemeClr val="tx1"/>
                </a:solidFill>
                <a:latin typeface="Times" panose="02020603050405020304" pitchFamily="18" charset="0"/>
              </a:defRPr>
            </a:lvl3pPr>
            <a:lvl4pPr marL="1600200" indent="-228600" defTabSz="990600">
              <a:spcBef>
                <a:spcPct val="30000"/>
              </a:spcBef>
              <a:defRPr sz="1200">
                <a:solidFill>
                  <a:schemeClr val="tx1"/>
                </a:solidFill>
                <a:latin typeface="Times" panose="02020603050405020304" pitchFamily="18" charset="0"/>
              </a:defRPr>
            </a:lvl4pPr>
            <a:lvl5pPr marL="2057400" indent="-228600" defTabSz="990600">
              <a:spcBef>
                <a:spcPct val="30000"/>
              </a:spcBef>
              <a:defRPr sz="1200">
                <a:solidFill>
                  <a:schemeClr val="tx1"/>
                </a:solidFill>
                <a:latin typeface="Times"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6DE9148-929D-4340-B874-6C172B1D357F}" type="slidenum">
              <a:rPr lang="en-US" altLang="es-PY" sz="1300"/>
              <a:pPr>
                <a:spcBef>
                  <a:spcPct val="0"/>
                </a:spcBef>
              </a:pPr>
              <a:t>4</a:t>
            </a:fld>
            <a:endParaRPr lang="en-US" altLang="es-PY"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a:extLst>
              <a:ext uri="{FF2B5EF4-FFF2-40B4-BE49-F238E27FC236}">
                <a16:creationId xmlns:a16="http://schemas.microsoft.com/office/drawing/2014/main" xmlns="" id="{81915393-467F-41D0-9992-CE56266CB20D}"/>
              </a:ext>
            </a:extLst>
          </p:cNvPr>
          <p:cNvSpPr>
            <a:spLocks noGrp="1" noRot="1" noChangeAspect="1" noChangeArrowheads="1" noTextEdit="1"/>
          </p:cNvSpPr>
          <p:nvPr>
            <p:ph type="sldImg"/>
          </p:nvPr>
        </p:nvSpPr>
        <p:spPr>
          <a:ln/>
        </p:spPr>
      </p:sp>
      <p:sp>
        <p:nvSpPr>
          <p:cNvPr id="15363" name="2 Marcador de notas">
            <a:extLst>
              <a:ext uri="{FF2B5EF4-FFF2-40B4-BE49-F238E27FC236}">
                <a16:creationId xmlns:a16="http://schemas.microsoft.com/office/drawing/2014/main" xmlns="" id="{A8D8975D-7067-4CDA-B5BA-4F712E2F1CDC}"/>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PY" altLang="es-PY"/>
          </a:p>
        </p:txBody>
      </p:sp>
      <p:sp>
        <p:nvSpPr>
          <p:cNvPr id="15364" name="3 Marcador de número de diapositiva">
            <a:extLst>
              <a:ext uri="{FF2B5EF4-FFF2-40B4-BE49-F238E27FC236}">
                <a16:creationId xmlns:a16="http://schemas.microsoft.com/office/drawing/2014/main" xmlns="" id="{42561D9E-69C1-47F6-9635-5A85A259087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spcBef>
                <a:spcPct val="30000"/>
              </a:spcBef>
              <a:defRPr sz="1200">
                <a:solidFill>
                  <a:schemeClr val="tx1"/>
                </a:solidFill>
                <a:latin typeface="Times" panose="02020603050405020304" pitchFamily="18" charset="0"/>
              </a:defRPr>
            </a:lvl1pPr>
            <a:lvl2pPr marL="742950" indent="-285750" defTabSz="990600">
              <a:spcBef>
                <a:spcPct val="30000"/>
              </a:spcBef>
              <a:defRPr sz="1200">
                <a:solidFill>
                  <a:schemeClr val="tx1"/>
                </a:solidFill>
                <a:latin typeface="Times" panose="02020603050405020304" pitchFamily="18" charset="0"/>
              </a:defRPr>
            </a:lvl2pPr>
            <a:lvl3pPr marL="1143000" indent="-228600" defTabSz="990600">
              <a:spcBef>
                <a:spcPct val="30000"/>
              </a:spcBef>
              <a:defRPr sz="1200">
                <a:solidFill>
                  <a:schemeClr val="tx1"/>
                </a:solidFill>
                <a:latin typeface="Times" panose="02020603050405020304" pitchFamily="18" charset="0"/>
              </a:defRPr>
            </a:lvl3pPr>
            <a:lvl4pPr marL="1600200" indent="-228600" defTabSz="990600">
              <a:spcBef>
                <a:spcPct val="30000"/>
              </a:spcBef>
              <a:defRPr sz="1200">
                <a:solidFill>
                  <a:schemeClr val="tx1"/>
                </a:solidFill>
                <a:latin typeface="Times" panose="02020603050405020304" pitchFamily="18" charset="0"/>
              </a:defRPr>
            </a:lvl4pPr>
            <a:lvl5pPr marL="2057400" indent="-228600" defTabSz="990600">
              <a:spcBef>
                <a:spcPct val="30000"/>
              </a:spcBef>
              <a:defRPr sz="1200">
                <a:solidFill>
                  <a:schemeClr val="tx1"/>
                </a:solidFill>
                <a:latin typeface="Times"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D7C297F-30EB-481A-8E5D-19D49D122CD4}" type="slidenum">
              <a:rPr lang="en-US" altLang="es-PY" sz="1300"/>
              <a:pPr>
                <a:spcBef>
                  <a:spcPct val="0"/>
                </a:spcBef>
              </a:pPr>
              <a:t>5</a:t>
            </a:fld>
            <a:endParaRPr lang="en-US" altLang="es-PY"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s-ES"/>
              <a:t>Click to edit Master title style</a:t>
            </a:r>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s-ES"/>
              <a:t>Click to edit Master subtitle style</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7" name="Footer Placeholder 4"/>
          <p:cNvSpPr>
            <a:spLocks noGrp="1"/>
          </p:cNvSpPr>
          <p:nvPr>
            <p:ph type="ftr" sz="quarter" idx="11"/>
          </p:nvPr>
        </p:nvSpPr>
        <p:spPr bwMode="auto"/>
        <p:txBody>
          <a:bodyPr/>
          <a:lstStyle/>
          <a:p>
            <a:pPr>
              <a:defRPr/>
            </a:pPr>
            <a:endParaRPr lang="es-ES"/>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s-ES"/>
              <a:t>Click to edit Master title style</a:t>
            </a:r>
          </a:p>
        </p:txBody>
      </p:sp>
      <p:sp>
        <p:nvSpPr>
          <p:cNvPr id="5" name="Vertical Text Placeholder 2"/>
          <p:cNvSpPr>
            <a:spLocks noGrp="1"/>
          </p:cNvSpPr>
          <p:nvPr>
            <p:ph type="body" orient="vert" idx="1"/>
          </p:nvPr>
        </p:nvSpPr>
        <p:spPr bwMode="auto"/>
        <p:txBody>
          <a:bodyPr vert="eaVert"/>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7" name="Footer Placeholder 4"/>
          <p:cNvSpPr>
            <a:spLocks noGrp="1"/>
          </p:cNvSpPr>
          <p:nvPr>
            <p:ph type="ftr" sz="quarter" idx="11"/>
          </p:nvPr>
        </p:nvSpPr>
        <p:spPr bwMode="auto"/>
        <p:txBody>
          <a:bodyPr/>
          <a:lstStyle/>
          <a:p>
            <a:pPr>
              <a:defRPr/>
            </a:pPr>
            <a:endParaRPr lang="es-ES"/>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es-ES"/>
              <a:t>Click to edit Master title style</a:t>
            </a:r>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7" name="Footer Placeholder 4"/>
          <p:cNvSpPr>
            <a:spLocks noGrp="1"/>
          </p:cNvSpPr>
          <p:nvPr>
            <p:ph type="ftr" sz="quarter" idx="11"/>
          </p:nvPr>
        </p:nvSpPr>
        <p:spPr bwMode="auto"/>
        <p:txBody>
          <a:bodyPr/>
          <a:lstStyle/>
          <a:p>
            <a:pPr>
              <a:defRPr/>
            </a:pPr>
            <a:endParaRPr lang="es-ES"/>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s-ES"/>
              <a:t>Click to edit Master title style</a:t>
            </a:r>
          </a:p>
        </p:txBody>
      </p:sp>
      <p:sp>
        <p:nvSpPr>
          <p:cNvPr id="5" name="Content Placeholder 2"/>
          <p:cNvSpPr>
            <a:spLocks noGrp="1"/>
          </p:cNvSpPr>
          <p:nvPr>
            <p:ph idx="1"/>
          </p:nvPr>
        </p:nvSpPr>
        <p:spPr bwMode="auto"/>
        <p:txBody>
          <a:bodyPr/>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7" name="Footer Placeholder 4"/>
          <p:cNvSpPr>
            <a:spLocks noGrp="1"/>
          </p:cNvSpPr>
          <p:nvPr>
            <p:ph type="ftr" sz="quarter" idx="11"/>
          </p:nvPr>
        </p:nvSpPr>
        <p:spPr bwMode="auto"/>
        <p:txBody>
          <a:bodyPr/>
          <a:lstStyle/>
          <a:p>
            <a:pPr>
              <a:defRPr/>
            </a:pPr>
            <a:endParaRPr lang="es-ES"/>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es-ES"/>
              <a:t>Click to edit Master title style</a:t>
            </a:r>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s-ES"/>
              <a:t>Click to edit Master text styles</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7" name="Footer Placeholder 4"/>
          <p:cNvSpPr>
            <a:spLocks noGrp="1"/>
          </p:cNvSpPr>
          <p:nvPr>
            <p:ph type="ftr" sz="quarter" idx="11"/>
          </p:nvPr>
        </p:nvSpPr>
        <p:spPr bwMode="auto"/>
        <p:txBody>
          <a:bodyPr/>
          <a:lstStyle/>
          <a:p>
            <a:pPr>
              <a:defRPr/>
            </a:pPr>
            <a:endParaRPr lang="es-ES"/>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s-ES"/>
              <a:t>Click to edit Master title style</a:t>
            </a:r>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7" name="Date Placeholder 4"/>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8" name="Footer Placeholder 5"/>
          <p:cNvSpPr>
            <a:spLocks noGrp="1"/>
          </p:cNvSpPr>
          <p:nvPr>
            <p:ph type="ftr" sz="quarter" idx="11"/>
          </p:nvPr>
        </p:nvSpPr>
        <p:spPr bwMode="auto"/>
        <p:txBody>
          <a:bodyPr/>
          <a:lstStyle/>
          <a:p>
            <a:pPr>
              <a:defRPr/>
            </a:pPr>
            <a:endParaRPr lang="es-ES"/>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es-ES"/>
              <a:t>Click to edit Master title style</a:t>
            </a:r>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s-ES"/>
              <a:t>Click to 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s-ES"/>
              <a:t>Click to 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9" name="Date Placeholder 6"/>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10" name="Footer Placeholder 7"/>
          <p:cNvSpPr>
            <a:spLocks noGrp="1"/>
          </p:cNvSpPr>
          <p:nvPr>
            <p:ph type="ftr" sz="quarter" idx="11"/>
          </p:nvPr>
        </p:nvSpPr>
        <p:spPr bwMode="auto"/>
        <p:txBody>
          <a:bodyPr/>
          <a:lstStyle/>
          <a:p>
            <a:pPr>
              <a:defRPr/>
            </a:pPr>
            <a:endParaRPr lang="es-ES"/>
          </a:p>
        </p:txBody>
      </p:sp>
      <p:sp>
        <p:nvSpPr>
          <p:cNvPr id="11" name="Slide Number Placeholder 8"/>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s-ES"/>
              <a:t>Click to edit Master title style</a:t>
            </a:r>
          </a:p>
        </p:txBody>
      </p:sp>
      <p:sp>
        <p:nvSpPr>
          <p:cNvPr id="5" name="Date Placeholder 2"/>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6" name="Footer Placeholder 3"/>
          <p:cNvSpPr>
            <a:spLocks noGrp="1"/>
          </p:cNvSpPr>
          <p:nvPr>
            <p:ph type="ftr" sz="quarter" idx="11"/>
          </p:nvPr>
        </p:nvSpPr>
        <p:spPr bwMode="auto"/>
        <p:txBody>
          <a:bodyPr/>
          <a:lstStyle/>
          <a:p>
            <a:pPr>
              <a:defRPr/>
            </a:pPr>
            <a:endParaRPr lang="es-ES"/>
          </a:p>
        </p:txBody>
      </p:sp>
      <p:sp>
        <p:nvSpPr>
          <p:cNvPr id="7" name="Slide Number Placeholder 4"/>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5" name="Footer Placeholder 2"/>
          <p:cNvSpPr>
            <a:spLocks noGrp="1"/>
          </p:cNvSpPr>
          <p:nvPr>
            <p:ph type="ftr" sz="quarter" idx="11"/>
          </p:nvPr>
        </p:nvSpPr>
        <p:spPr bwMode="auto"/>
        <p:txBody>
          <a:bodyPr/>
          <a:lstStyle/>
          <a:p>
            <a:pPr>
              <a:defRPr/>
            </a:pPr>
            <a:endParaRPr lang="es-ES"/>
          </a:p>
        </p:txBody>
      </p:sp>
      <p:sp>
        <p:nvSpPr>
          <p:cNvPr id="6" name="Slide Number Placeholder 3"/>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s-ES"/>
              <a:t>Click to edit Master title style</a:t>
            </a:r>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s-E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8" name="Footer Placeholder 5"/>
          <p:cNvSpPr>
            <a:spLocks noGrp="1"/>
          </p:cNvSpPr>
          <p:nvPr>
            <p:ph type="ftr" sz="quarter" idx="11"/>
          </p:nvPr>
        </p:nvSpPr>
        <p:spPr bwMode="auto"/>
        <p:txBody>
          <a:bodyPr/>
          <a:lstStyle/>
          <a:p>
            <a:pPr>
              <a:defRPr/>
            </a:pPr>
            <a:endParaRPr lang="es-ES"/>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s-ES"/>
              <a:t>Click to edit Master title style</a:t>
            </a:r>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s-ES"/>
              <a:t>Click icon to add picture</a:t>
            </a:r>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s-E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es-ES"/>
              <a:pPr>
                <a:defRPr/>
              </a:pPr>
              <a:t>24/04/2020</a:t>
            </a:fld>
            <a:endParaRPr lang="es-ES"/>
          </a:p>
        </p:txBody>
      </p:sp>
      <p:sp>
        <p:nvSpPr>
          <p:cNvPr id="8" name="Footer Placeholder 5"/>
          <p:cNvSpPr>
            <a:spLocks noGrp="1"/>
          </p:cNvSpPr>
          <p:nvPr>
            <p:ph type="ftr" sz="quarter" idx="11"/>
          </p:nvPr>
        </p:nvSpPr>
        <p:spPr bwMode="auto"/>
        <p:txBody>
          <a:bodyPr/>
          <a:lstStyle/>
          <a:p>
            <a:pPr>
              <a:defRPr/>
            </a:pPr>
            <a:endParaRPr lang="es-ES"/>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s-ES"/>
              <a:t>Click to edit Master title style</a:t>
            </a: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s-ES"/>
              <a:t>Click to edit Master text styles</a:t>
            </a:r>
            <a:endParaRPr/>
          </a:p>
          <a:p>
            <a:pPr lvl="1">
              <a:defRPr/>
            </a:pPr>
            <a:r>
              <a:rPr lang="es-ES"/>
              <a:t>Second level</a:t>
            </a:r>
            <a:endParaRPr/>
          </a:p>
          <a:p>
            <a:pPr lvl="2">
              <a:defRPr/>
            </a:pPr>
            <a:r>
              <a:rPr lang="es-ES"/>
              <a:t>Third level</a:t>
            </a:r>
            <a:endParaRPr/>
          </a:p>
          <a:p>
            <a:pPr lvl="3">
              <a:defRPr/>
            </a:pPr>
            <a:r>
              <a:rPr lang="es-ES"/>
              <a:t>Fourth level</a:t>
            </a:r>
            <a:endParaRPr/>
          </a:p>
          <a:p>
            <a:pPr lvl="4">
              <a:defRPr/>
            </a:pPr>
            <a:r>
              <a:rPr lang="es-ES"/>
              <a:t>Fifth level</a:t>
            </a:r>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es-ES"/>
              <a:pPr>
                <a:defRPr/>
              </a:pPr>
              <a:t>24/04/2020</a:t>
            </a:fld>
            <a:endParaRPr lang="es-ES"/>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p:txBody>
          <a:bodyPr/>
          <a:lstStyle/>
          <a:p>
            <a:pPr>
              <a:defRPr/>
            </a:pPr>
            <a:r>
              <a:rPr lang="es-PY" dirty="0" smtClean="0"/>
              <a:t>Pandemia COVID-19</a:t>
            </a:r>
            <a:endParaRPr lang="es-ES" dirty="0"/>
          </a:p>
        </p:txBody>
      </p:sp>
      <p:sp>
        <p:nvSpPr>
          <p:cNvPr id="5" name="Subtitle 2"/>
          <p:cNvSpPr>
            <a:spLocks noGrp="1"/>
          </p:cNvSpPr>
          <p:nvPr>
            <p:ph type="subTitle" idx="1"/>
          </p:nvPr>
        </p:nvSpPr>
        <p:spPr bwMode="auto"/>
        <p:txBody>
          <a:bodyPr/>
          <a:lstStyle/>
          <a:p>
            <a:pPr>
              <a:defRPr/>
            </a:pPr>
            <a:endParaRPr lang="es-PY" dirty="0" smtClean="0"/>
          </a:p>
          <a:p>
            <a:pPr>
              <a:defRPr/>
            </a:pPr>
            <a:r>
              <a:rPr lang="es-PY" dirty="0" smtClean="0"/>
              <a:t>Fundación </a:t>
            </a:r>
            <a:r>
              <a:rPr lang="es-PY" dirty="0" err="1" smtClean="0"/>
              <a:t>Tzu</a:t>
            </a:r>
            <a:r>
              <a:rPr lang="es-PY" dirty="0" smtClean="0"/>
              <a:t>-Chi – Asunción - Paraguay</a:t>
            </a:r>
            <a:endParaRPr lang="es-ES" dirty="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7106" name="Picture 2"/>
          <p:cNvPicPr>
            <a:picLocks noChangeAspect="1" noChangeArrowheads="1"/>
          </p:cNvPicPr>
          <p:nvPr/>
        </p:nvPicPr>
        <p:blipFill>
          <a:blip r:embed="rId2"/>
          <a:srcRect/>
          <a:stretch>
            <a:fillRect/>
          </a:stretch>
        </p:blipFill>
        <p:spPr bwMode="auto">
          <a:xfrm>
            <a:off x="1309654" y="201971"/>
            <a:ext cx="9929882" cy="631770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9154" name="Picture 2" descr="https://www.uab.edu/news/images/2018/images/covid19/Spanish-Covid-19-Coronavirus-Prevention-preparedness-graphic.jpg"/>
          <p:cNvPicPr>
            <a:picLocks noChangeAspect="1" noChangeArrowheads="1"/>
          </p:cNvPicPr>
          <p:nvPr/>
        </p:nvPicPr>
        <p:blipFill>
          <a:blip r:embed="rId2"/>
          <a:srcRect t="1798" b="27340"/>
          <a:stretch>
            <a:fillRect/>
          </a:stretch>
        </p:blipFill>
        <p:spPr bwMode="auto">
          <a:xfrm>
            <a:off x="2809852" y="0"/>
            <a:ext cx="5857916" cy="67765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8131" name="Picture 3"/>
          <p:cNvPicPr>
            <a:picLocks noChangeAspect="1" noChangeArrowheads="1"/>
          </p:cNvPicPr>
          <p:nvPr/>
        </p:nvPicPr>
        <p:blipFill>
          <a:blip r:embed="rId2"/>
          <a:srcRect t="21435" b="22168"/>
          <a:stretch>
            <a:fillRect/>
          </a:stretch>
        </p:blipFill>
        <p:spPr bwMode="auto">
          <a:xfrm>
            <a:off x="2882232" y="175277"/>
            <a:ext cx="6500858" cy="651783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endParaRPr/>
          </a:p>
        </p:txBody>
      </p:sp>
      <p:sp>
        <p:nvSpPr>
          <p:cNvPr id="5" name="Content Placeholder 2"/>
          <p:cNvSpPr>
            <a:spLocks noGrp="1"/>
          </p:cNvSpPr>
          <p:nvPr>
            <p:ph idx="1"/>
          </p:nvPr>
        </p:nvSpPr>
        <p:spPr bwMode="auto"/>
        <p:txBody>
          <a:bodyPr/>
          <a:lstStyle/>
          <a:p>
            <a:pPr>
              <a:defRPr/>
            </a:pPr>
            <a:endParaRPr/>
          </a:p>
        </p:txBody>
      </p:sp>
      <p:pic>
        <p:nvPicPr>
          <p:cNvPr id="6" name="5 Imagen"/>
          <p:cNvPicPr>
            <a:picLocks noChangeAspect="1"/>
          </p:cNvPicPr>
          <p:nvPr/>
        </p:nvPicPr>
        <p:blipFill>
          <a:blip r:embed="rId2"/>
          <a:stretch/>
        </p:blipFill>
        <p:spPr bwMode="auto">
          <a:xfrm>
            <a:off x="113008" y="433681"/>
            <a:ext cx="7444067" cy="2783886"/>
          </a:xfrm>
          <a:prstGeom prst="rect">
            <a:avLst/>
          </a:prstGeom>
        </p:spPr>
      </p:pic>
      <p:pic>
        <p:nvPicPr>
          <p:cNvPr id="7" name="6 Imagen"/>
          <p:cNvPicPr>
            <a:picLocks noChangeAspect="1"/>
          </p:cNvPicPr>
          <p:nvPr/>
        </p:nvPicPr>
        <p:blipFill>
          <a:blip r:embed="rId3"/>
          <a:srcRect t="8782" b="19500"/>
          <a:stretch/>
        </p:blipFill>
        <p:spPr bwMode="auto">
          <a:xfrm>
            <a:off x="6900609" y="1690687"/>
            <a:ext cx="5079940" cy="3738129"/>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3010" name="Picture 2" descr="Autoridades y científicos debaten sobre las mascarillas y el ..."/>
          <p:cNvPicPr>
            <a:picLocks noChangeAspect="1" noChangeArrowheads="1"/>
          </p:cNvPicPr>
          <p:nvPr/>
        </p:nvPicPr>
        <p:blipFill>
          <a:blip r:embed="rId2"/>
          <a:srcRect/>
          <a:stretch>
            <a:fillRect/>
          </a:stretch>
        </p:blipFill>
        <p:spPr bwMode="auto">
          <a:xfrm>
            <a:off x="523836" y="928670"/>
            <a:ext cx="10715700" cy="492922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4034" name="Picture 2"/>
          <p:cNvPicPr>
            <a:picLocks noChangeAspect="1" noChangeArrowheads="1"/>
          </p:cNvPicPr>
          <p:nvPr/>
        </p:nvPicPr>
        <p:blipFill>
          <a:blip r:embed="rId2"/>
          <a:srcRect b="26914"/>
          <a:stretch>
            <a:fillRect/>
          </a:stretch>
        </p:blipFill>
        <p:spPr bwMode="auto">
          <a:xfrm>
            <a:off x="309522" y="0"/>
            <a:ext cx="5715040" cy="4144266"/>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b="38889"/>
          <a:stretch>
            <a:fillRect/>
          </a:stretch>
        </p:blipFill>
        <p:spPr bwMode="auto">
          <a:xfrm>
            <a:off x="6024561" y="2786057"/>
            <a:ext cx="5944333" cy="364333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6082" name="Picture 2"/>
          <p:cNvPicPr>
            <a:picLocks noChangeAspect="1" noChangeArrowheads="1"/>
          </p:cNvPicPr>
          <p:nvPr/>
        </p:nvPicPr>
        <p:blipFill>
          <a:blip r:embed="rId2"/>
          <a:srcRect t="35811" b="35135"/>
          <a:stretch>
            <a:fillRect/>
          </a:stretch>
        </p:blipFill>
        <p:spPr bwMode="auto">
          <a:xfrm>
            <a:off x="1952596" y="857232"/>
            <a:ext cx="8253588" cy="492922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02" name="Picture 2" descr="Cuánto tiempo dura el coronavirus en las distintas superficies ..."/>
          <p:cNvPicPr>
            <a:picLocks noChangeAspect="1" noChangeArrowheads="1"/>
          </p:cNvPicPr>
          <p:nvPr/>
        </p:nvPicPr>
        <p:blipFill>
          <a:blip r:embed="rId2"/>
          <a:srcRect/>
          <a:stretch>
            <a:fillRect/>
          </a:stretch>
        </p:blipFill>
        <p:spPr bwMode="auto">
          <a:xfrm>
            <a:off x="2095472" y="357166"/>
            <a:ext cx="8572500" cy="60579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4274" name="Picture 2" descr="México no entra en cuarentena porque no hay derechos laborales que ..."/>
          <p:cNvPicPr>
            <a:picLocks noChangeAspect="1" noChangeArrowheads="1"/>
          </p:cNvPicPr>
          <p:nvPr/>
        </p:nvPicPr>
        <p:blipFill>
          <a:blip r:embed="rId2"/>
          <a:srcRect/>
          <a:stretch>
            <a:fillRect/>
          </a:stretch>
        </p:blipFill>
        <p:spPr bwMode="auto">
          <a:xfrm>
            <a:off x="2809852" y="4012"/>
            <a:ext cx="6929486" cy="69104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9938" name="Picture 2"/>
          <p:cNvPicPr>
            <a:picLocks noChangeAspect="1" noChangeArrowheads="1"/>
          </p:cNvPicPr>
          <p:nvPr/>
        </p:nvPicPr>
        <p:blipFill>
          <a:blip r:embed="rId2"/>
          <a:srcRect/>
          <a:stretch>
            <a:fillRect/>
          </a:stretch>
        </p:blipFill>
        <p:spPr bwMode="auto">
          <a:xfrm>
            <a:off x="519687" y="1643050"/>
            <a:ext cx="11573204"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xmlns="" id="{6C20DF40-86D6-455C-8687-4E1BF58D66AB}"/>
              </a:ext>
            </a:extLst>
          </p:cNvPr>
          <p:cNvSpPr>
            <a:spLocks noChangeArrowheads="1"/>
          </p:cNvSpPr>
          <p:nvPr/>
        </p:nvSpPr>
        <p:spPr bwMode="auto">
          <a:xfrm>
            <a:off x="74085" y="1008064"/>
            <a:ext cx="12043833" cy="619125"/>
          </a:xfrm>
          <a:prstGeom prst="rect">
            <a:avLst/>
          </a:prstGeom>
          <a:solidFill>
            <a:srgbClr val="0066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Y" sz="2800" b="1">
                <a:solidFill>
                  <a:srgbClr val="FFFF00"/>
                </a:solidFill>
                <a:latin typeface="Arial" panose="020B0604020202020204" pitchFamily="34" charset="0"/>
              </a:rPr>
              <a:t>Cronología de los virus emergentes</a:t>
            </a:r>
          </a:p>
        </p:txBody>
      </p:sp>
      <p:sp>
        <p:nvSpPr>
          <p:cNvPr id="6149" name="CuadroTexto 1">
            <a:extLst>
              <a:ext uri="{FF2B5EF4-FFF2-40B4-BE49-F238E27FC236}">
                <a16:creationId xmlns:a16="http://schemas.microsoft.com/office/drawing/2014/main" xmlns="" id="{AAEE4BC8-A8B5-4EC9-95D9-117F5AFBEBA4}"/>
              </a:ext>
            </a:extLst>
          </p:cNvPr>
          <p:cNvSpPr txBox="1">
            <a:spLocks noChangeArrowheads="1"/>
          </p:cNvSpPr>
          <p:nvPr/>
        </p:nvSpPr>
        <p:spPr bwMode="auto">
          <a:xfrm>
            <a:off x="971552" y="2830513"/>
            <a:ext cx="18473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800">
                <a:solidFill>
                  <a:schemeClr val="tx1"/>
                </a:solidFill>
                <a:latin typeface="Arial Narrow" panose="020B0606020202030204" pitchFamily="34" charset="0"/>
                <a:cs typeface="Arial" panose="020B0604020202020204" pitchFamily="34" charset="0"/>
              </a:defRPr>
            </a:lvl1pPr>
            <a:lvl2pPr marL="742950" indent="-285750">
              <a:defRPr sz="4800">
                <a:solidFill>
                  <a:schemeClr val="tx1"/>
                </a:solidFill>
                <a:latin typeface="Arial Narrow" panose="020B0606020202030204" pitchFamily="34" charset="0"/>
                <a:cs typeface="Arial" panose="020B0604020202020204" pitchFamily="34" charset="0"/>
              </a:defRPr>
            </a:lvl2pPr>
            <a:lvl3pPr marL="1143000" indent="-228600">
              <a:defRPr sz="4800">
                <a:solidFill>
                  <a:schemeClr val="tx1"/>
                </a:solidFill>
                <a:latin typeface="Arial Narrow" panose="020B0606020202030204" pitchFamily="34" charset="0"/>
                <a:cs typeface="Arial" panose="020B0604020202020204" pitchFamily="34" charset="0"/>
              </a:defRPr>
            </a:lvl3pPr>
            <a:lvl4pPr marL="1600200" indent="-228600">
              <a:defRPr sz="4800">
                <a:solidFill>
                  <a:schemeClr val="tx1"/>
                </a:solidFill>
                <a:latin typeface="Arial Narrow" panose="020B0606020202030204" pitchFamily="34" charset="0"/>
                <a:cs typeface="Arial" panose="020B0604020202020204" pitchFamily="34" charset="0"/>
              </a:defRPr>
            </a:lvl4pPr>
            <a:lvl5pPr marL="2057400" indent="-228600">
              <a:defRPr sz="48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9pPr>
          </a:lstStyle>
          <a:p>
            <a:endParaRPr lang="es-PY" altLang="es-PY"/>
          </a:p>
        </p:txBody>
      </p:sp>
      <p:sp>
        <p:nvSpPr>
          <p:cNvPr id="6150" name="CuadroTexto 3">
            <a:extLst>
              <a:ext uri="{FF2B5EF4-FFF2-40B4-BE49-F238E27FC236}">
                <a16:creationId xmlns:a16="http://schemas.microsoft.com/office/drawing/2014/main" xmlns="" id="{EF9D8E51-4632-4C80-8263-E3E5F05AF10D}"/>
              </a:ext>
            </a:extLst>
          </p:cNvPr>
          <p:cNvSpPr txBox="1">
            <a:spLocks noChangeArrowheads="1"/>
          </p:cNvSpPr>
          <p:nvPr/>
        </p:nvSpPr>
        <p:spPr bwMode="auto">
          <a:xfrm>
            <a:off x="74084" y="2012951"/>
            <a:ext cx="11094014"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800">
                <a:solidFill>
                  <a:schemeClr val="tx1"/>
                </a:solidFill>
                <a:latin typeface="Arial Narrow" panose="020B0606020202030204" pitchFamily="34" charset="0"/>
                <a:cs typeface="Arial" panose="020B0604020202020204" pitchFamily="34" charset="0"/>
              </a:defRPr>
            </a:lvl1pPr>
            <a:lvl2pPr marL="742950" indent="-285750">
              <a:defRPr sz="4800">
                <a:solidFill>
                  <a:schemeClr val="tx1"/>
                </a:solidFill>
                <a:latin typeface="Arial Narrow" panose="020B0606020202030204" pitchFamily="34" charset="0"/>
                <a:cs typeface="Arial" panose="020B0604020202020204" pitchFamily="34" charset="0"/>
              </a:defRPr>
            </a:lvl2pPr>
            <a:lvl3pPr marL="1143000" indent="-228600">
              <a:defRPr sz="4800">
                <a:solidFill>
                  <a:schemeClr val="tx1"/>
                </a:solidFill>
                <a:latin typeface="Arial Narrow" panose="020B0606020202030204" pitchFamily="34" charset="0"/>
                <a:cs typeface="Arial" panose="020B0604020202020204" pitchFamily="34" charset="0"/>
              </a:defRPr>
            </a:lvl3pPr>
            <a:lvl4pPr marL="1600200" indent="-228600">
              <a:defRPr sz="4800">
                <a:solidFill>
                  <a:schemeClr val="tx1"/>
                </a:solidFill>
                <a:latin typeface="Arial Narrow" panose="020B0606020202030204" pitchFamily="34" charset="0"/>
                <a:cs typeface="Arial" panose="020B0604020202020204" pitchFamily="34" charset="0"/>
              </a:defRPr>
            </a:lvl4pPr>
            <a:lvl5pPr marL="2057400" indent="-228600">
              <a:defRPr sz="48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9pPr>
          </a:lstStyle>
          <a:p>
            <a:r>
              <a:rPr lang="es-PY" altLang="en-US" sz="3200" dirty="0"/>
              <a:t>• 2002: Coronavirus del Síndrome respiratorio Agudo Severo </a:t>
            </a:r>
          </a:p>
          <a:p>
            <a:r>
              <a:rPr lang="es-PY" altLang="en-US" sz="3200" dirty="0"/>
              <a:t>(SARS-</a:t>
            </a:r>
            <a:r>
              <a:rPr lang="es-PY" altLang="en-US" sz="3200" dirty="0" err="1"/>
              <a:t>CoV</a:t>
            </a:r>
            <a:r>
              <a:rPr lang="es-PY" altLang="en-US" sz="3200" dirty="0"/>
              <a:t>).</a:t>
            </a:r>
          </a:p>
          <a:p>
            <a:r>
              <a:rPr lang="es-PY" altLang="en-US" sz="3200" dirty="0"/>
              <a:t> </a:t>
            </a:r>
          </a:p>
          <a:p>
            <a:r>
              <a:rPr lang="es-PY" altLang="en-US" sz="3200" dirty="0"/>
              <a:t>• 2009: Gripe A (H1N1).</a:t>
            </a:r>
          </a:p>
          <a:p>
            <a:r>
              <a:rPr lang="es-PY" altLang="en-US" sz="3200" dirty="0"/>
              <a:t> </a:t>
            </a:r>
          </a:p>
          <a:p>
            <a:r>
              <a:rPr lang="es-PY" altLang="en-US" sz="3200" dirty="0"/>
              <a:t>• 2012: Síndrome Respiratorio por el coronavirus de Oriente Medio (MERS-</a:t>
            </a:r>
            <a:r>
              <a:rPr lang="es-PY" altLang="en-US" sz="3200" dirty="0" err="1"/>
              <a:t>CoV</a:t>
            </a:r>
            <a:r>
              <a:rPr lang="es-PY" altLang="en-US" sz="3200" dirty="0"/>
              <a:t>).</a:t>
            </a:r>
          </a:p>
          <a:p>
            <a:r>
              <a:rPr lang="es-PY" altLang="en-US" sz="3200" dirty="0"/>
              <a:t> </a:t>
            </a:r>
          </a:p>
          <a:p>
            <a:r>
              <a:rPr lang="es-PY" altLang="en-US" sz="3200" dirty="0"/>
              <a:t>• 2019: Nuevo coronavirus (2019- </a:t>
            </a:r>
            <a:r>
              <a:rPr lang="es-PY" altLang="en-US" sz="3200" dirty="0" err="1"/>
              <a:t>nCoV</a:t>
            </a:r>
            <a:r>
              <a:rPr lang="es-PY" altLang="en-US" sz="3200" dirty="0"/>
              <a:t>).</a:t>
            </a:r>
          </a:p>
        </p:txBody>
      </p:sp>
    </p:spTree>
  </p:cSld>
  <p:clrMapOvr>
    <a:masterClrMapping/>
  </p:clrMapOvr>
  <p:transition advTm="50000">
    <p:wipe dir="d"/>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endParaRPr/>
          </a:p>
        </p:txBody>
      </p:sp>
      <p:sp>
        <p:nvSpPr>
          <p:cNvPr id="5" name="Content Placeholder 2"/>
          <p:cNvSpPr>
            <a:spLocks noGrp="1"/>
          </p:cNvSpPr>
          <p:nvPr>
            <p:ph idx="1"/>
          </p:nvPr>
        </p:nvSpPr>
        <p:spPr bwMode="auto"/>
        <p:txBody>
          <a:bodyPr/>
          <a:lstStyle/>
          <a:p>
            <a:pPr>
              <a:defRPr/>
            </a:pPr>
            <a:r>
              <a:rPr lang="es-ES" sz="2800" b="0" i="0" u="none" strike="noStrike" cap="none" spc="0">
                <a:solidFill>
                  <a:schemeClr val="tx1"/>
                </a:solidFill>
                <a:latin typeface="Arial"/>
                <a:ea typeface="Arial"/>
                <a:cs typeface="Arial"/>
              </a:rPr>
              <a:t> 775 camas de terapia intensiva, de las cuales 308 están en el sistema de salud pública.</a:t>
            </a:r>
          </a:p>
          <a:p>
            <a:pPr>
              <a:defRPr/>
            </a:pPr>
            <a:endParaRPr/>
          </a:p>
          <a:p>
            <a:pPr>
              <a:defRPr/>
            </a:pPr>
            <a:r>
              <a:rPr lang="es-ES" sz="2800" b="0" i="0" u="none" strike="noStrike" cap="none" spc="0">
                <a:solidFill>
                  <a:schemeClr val="tx1"/>
                </a:solidFill>
                <a:latin typeface="Arial"/>
                <a:ea typeface="Arial"/>
                <a:cs typeface="Arial"/>
              </a:rPr>
              <a:t>20 camas de terapia intensiva para casos de coronavirus </a:t>
            </a:r>
            <a:r>
              <a:rPr lang="es-PY" sz="2800" b="0" i="0" u="none" strike="noStrike" cap="none" spc="0">
                <a:solidFill>
                  <a:schemeClr val="tx1"/>
                </a:solidFill>
                <a:latin typeface="Arial"/>
                <a:ea typeface="Arial"/>
                <a:cs typeface="Arial"/>
              </a:rPr>
              <a:t>(12 están en el Ineram y 8 en Ingavi)</a:t>
            </a:r>
            <a:r>
              <a:rPr lang="es-ES" sz="2800" b="0" i="0" u="none" strike="noStrike" cap="none" spc="0">
                <a:solidFill>
                  <a:schemeClr val="tx1"/>
                </a:solidFill>
                <a:latin typeface="Arial"/>
                <a:ea typeface="Arial"/>
                <a:cs typeface="Arial"/>
              </a:rPr>
              <a:t>. </a:t>
            </a:r>
            <a:r>
              <a:rPr lang="es-PY" sz="2800" b="0" i="0" u="none" strike="noStrike" cap="none" spc="0">
                <a:solidFill>
                  <a:schemeClr val="tx1"/>
                </a:solidFill>
                <a:latin typeface="Arial"/>
                <a:ea typeface="Arial"/>
                <a:cs typeface="Arial"/>
              </a:rPr>
              <a:t>Hospital de clínicas aporta otras 8 camas en caso de superarse las anteriores.</a:t>
            </a:r>
          </a:p>
          <a:p>
            <a:pPr>
              <a:defRPr/>
            </a:pPr>
            <a:endParaRPr lang="es-ES"/>
          </a:p>
          <a:p>
            <a:pPr>
              <a:defRPr/>
            </a:pPr>
            <a:r>
              <a:rPr lang="es-PY"/>
              <a:t>Esta previsto aumentar 100 camas más de terapia intensiva</a:t>
            </a:r>
            <a:endParaRPr lang="es-ES"/>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endParaRPr/>
          </a:p>
        </p:txBody>
      </p:sp>
      <p:sp>
        <p:nvSpPr>
          <p:cNvPr id="5" name="Content Placeholder 2"/>
          <p:cNvSpPr>
            <a:spLocks noGrp="1"/>
          </p:cNvSpPr>
          <p:nvPr>
            <p:ph idx="1"/>
          </p:nvPr>
        </p:nvSpPr>
        <p:spPr bwMode="auto"/>
        <p:txBody>
          <a:bodyPr/>
          <a:lstStyle/>
          <a:p>
            <a:pPr>
              <a:defRPr/>
            </a:pPr>
            <a:endParaRPr/>
          </a:p>
        </p:txBody>
      </p:sp>
      <p:pic>
        <p:nvPicPr>
          <p:cNvPr id="19457" name="Picture 1"/>
          <p:cNvPicPr>
            <a:picLocks noChangeAspect="1" noChangeArrowheads="1"/>
          </p:cNvPicPr>
          <p:nvPr/>
        </p:nvPicPr>
        <p:blipFill>
          <a:blip r:embed="rId2"/>
          <a:srcRect r="45849"/>
          <a:stretch>
            <a:fillRect/>
          </a:stretch>
        </p:blipFill>
        <p:spPr bwMode="auto">
          <a:xfrm>
            <a:off x="1952596" y="154644"/>
            <a:ext cx="7946236" cy="634619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3250" name="Picture 2"/>
          <p:cNvPicPr>
            <a:picLocks noChangeAspect="1" noChangeArrowheads="1"/>
          </p:cNvPicPr>
          <p:nvPr/>
        </p:nvPicPr>
        <p:blipFill>
          <a:blip r:embed="rId2"/>
          <a:srcRect/>
          <a:stretch>
            <a:fillRect/>
          </a:stretch>
        </p:blipFill>
        <p:spPr bwMode="auto">
          <a:xfrm>
            <a:off x="380961" y="285728"/>
            <a:ext cx="5643602" cy="2675955"/>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r="8960"/>
          <a:stretch>
            <a:fillRect/>
          </a:stretch>
        </p:blipFill>
        <p:spPr bwMode="auto">
          <a:xfrm>
            <a:off x="5595934" y="1714488"/>
            <a:ext cx="6453190" cy="501914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endParaRPr/>
          </a:p>
        </p:txBody>
      </p:sp>
      <p:sp>
        <p:nvSpPr>
          <p:cNvPr id="5" name="Content Placeholder 2"/>
          <p:cNvSpPr>
            <a:spLocks noGrp="1"/>
          </p:cNvSpPr>
          <p:nvPr>
            <p:ph idx="1"/>
          </p:nvPr>
        </p:nvSpPr>
        <p:spPr bwMode="auto"/>
        <p:txBody>
          <a:bodyPr/>
          <a:lstStyle/>
          <a:p>
            <a:pPr>
              <a:defRPr/>
            </a:pPr>
            <a:endParaRPr/>
          </a:p>
        </p:txBody>
      </p:sp>
      <p:pic>
        <p:nvPicPr>
          <p:cNvPr id="17409" name="Picture 1"/>
          <p:cNvPicPr>
            <a:picLocks noChangeAspect="1" noChangeArrowheads="1"/>
          </p:cNvPicPr>
          <p:nvPr/>
        </p:nvPicPr>
        <p:blipFill>
          <a:blip r:embed="rId2"/>
          <a:srcRect/>
          <a:stretch>
            <a:fillRect/>
          </a:stretch>
        </p:blipFill>
        <p:spPr bwMode="auto">
          <a:xfrm>
            <a:off x="-29981" y="2285992"/>
            <a:ext cx="12245089" cy="207170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endParaRPr/>
          </a:p>
        </p:txBody>
      </p:sp>
      <p:sp>
        <p:nvSpPr>
          <p:cNvPr id="5" name="Content Placeholder 2"/>
          <p:cNvSpPr>
            <a:spLocks noGrp="1"/>
          </p:cNvSpPr>
          <p:nvPr>
            <p:ph idx="1"/>
          </p:nvPr>
        </p:nvSpPr>
        <p:spPr bwMode="auto"/>
        <p:txBody>
          <a:bodyPr/>
          <a:lstStyle/>
          <a:p>
            <a:pPr>
              <a:defRPr/>
            </a:pPr>
            <a:r>
              <a:rPr lang="es-ES" dirty="0" smtClean="0">
                <a:latin typeface="Arial"/>
                <a:ea typeface="Arial"/>
                <a:cs typeface="Arial"/>
              </a:rPr>
              <a:t>41</a:t>
            </a:r>
            <a:r>
              <a:rPr lang="es-ES" sz="2800" b="0" i="0" u="none" strike="noStrike" cap="none" spc="0" dirty="0" smtClean="0">
                <a:solidFill>
                  <a:schemeClr val="tx1"/>
                </a:solidFill>
                <a:latin typeface="Arial"/>
                <a:ea typeface="Arial"/>
                <a:cs typeface="Arial"/>
              </a:rPr>
              <a:t> </a:t>
            </a:r>
            <a:r>
              <a:rPr lang="es-ES" sz="2800" b="0" i="0" u="none" strike="noStrike" cap="none" spc="0" dirty="0">
                <a:solidFill>
                  <a:schemeClr val="tx1"/>
                </a:solidFill>
                <a:latin typeface="Arial"/>
                <a:ea typeface="Arial"/>
                <a:cs typeface="Arial"/>
              </a:rPr>
              <a:t>contagiados personal de blanco</a:t>
            </a:r>
          </a:p>
          <a:p>
            <a:pPr>
              <a:defRPr/>
            </a:pPr>
            <a:endParaRPr/>
          </a:p>
          <a:p>
            <a:pPr>
              <a:defRPr/>
            </a:pPr>
            <a:r>
              <a:rPr lang="es-PY" dirty="0"/>
              <a:t>400 personales de blanco en cuarentena por contacto con casos confirmados</a:t>
            </a:r>
          </a:p>
          <a:p>
            <a:pPr>
              <a:defRPr/>
            </a:pPr>
            <a:endParaRPr lang="es-ES" dirty="0"/>
          </a:p>
          <a:p>
            <a:pPr>
              <a:defRPr/>
            </a:pPr>
            <a:r>
              <a:rPr lang="es-PY" dirty="0"/>
              <a:t>Pocos hospitales cuentan con equipos de </a:t>
            </a:r>
            <a:r>
              <a:rPr lang="es-PY" dirty="0" err="1"/>
              <a:t>proteccion</a:t>
            </a:r>
            <a:r>
              <a:rPr lang="es-PY" dirty="0"/>
              <a:t> personal completo</a:t>
            </a:r>
            <a:endParaRPr lang="es-ES" dirty="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xmlns="" id="{CF7ACC00-D16E-4FDB-9F4C-7DE407427014}"/>
              </a:ext>
            </a:extLst>
          </p:cNvPr>
          <p:cNvSpPr>
            <a:spLocks noChangeArrowheads="1"/>
          </p:cNvSpPr>
          <p:nvPr/>
        </p:nvSpPr>
        <p:spPr bwMode="auto">
          <a:xfrm>
            <a:off x="387351" y="876300"/>
            <a:ext cx="11533716" cy="520700"/>
          </a:xfrm>
          <a:prstGeom prst="rect">
            <a:avLst/>
          </a:prstGeom>
          <a:solidFill>
            <a:srgbClr val="0066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Y" sz="2800" b="1">
                <a:solidFill>
                  <a:srgbClr val="FFFF00"/>
                </a:solidFill>
                <a:latin typeface="Arial" panose="020B0604020202020204" pitchFamily="34" charset="0"/>
              </a:rPr>
              <a:t>¿Cómo surgen los nuevos virus?</a:t>
            </a:r>
          </a:p>
        </p:txBody>
      </p:sp>
      <p:sp>
        <p:nvSpPr>
          <p:cNvPr id="8197" name="CuadroTexto 1">
            <a:extLst>
              <a:ext uri="{FF2B5EF4-FFF2-40B4-BE49-F238E27FC236}">
                <a16:creationId xmlns:a16="http://schemas.microsoft.com/office/drawing/2014/main" xmlns="" id="{E0D6932C-105E-48D6-A330-9EE609E37BAF}"/>
              </a:ext>
            </a:extLst>
          </p:cNvPr>
          <p:cNvSpPr txBox="1">
            <a:spLocks noChangeArrowheads="1"/>
          </p:cNvSpPr>
          <p:nvPr/>
        </p:nvSpPr>
        <p:spPr bwMode="auto">
          <a:xfrm>
            <a:off x="971552" y="2830513"/>
            <a:ext cx="18473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800">
                <a:solidFill>
                  <a:schemeClr val="tx1"/>
                </a:solidFill>
                <a:latin typeface="Arial Narrow" panose="020B0606020202030204" pitchFamily="34" charset="0"/>
                <a:cs typeface="Arial" panose="020B0604020202020204" pitchFamily="34" charset="0"/>
              </a:defRPr>
            </a:lvl1pPr>
            <a:lvl2pPr marL="742950" indent="-285750">
              <a:defRPr sz="4800">
                <a:solidFill>
                  <a:schemeClr val="tx1"/>
                </a:solidFill>
                <a:latin typeface="Arial Narrow" panose="020B0606020202030204" pitchFamily="34" charset="0"/>
                <a:cs typeface="Arial" panose="020B0604020202020204" pitchFamily="34" charset="0"/>
              </a:defRPr>
            </a:lvl2pPr>
            <a:lvl3pPr marL="1143000" indent="-228600">
              <a:defRPr sz="4800">
                <a:solidFill>
                  <a:schemeClr val="tx1"/>
                </a:solidFill>
                <a:latin typeface="Arial Narrow" panose="020B0606020202030204" pitchFamily="34" charset="0"/>
                <a:cs typeface="Arial" panose="020B0604020202020204" pitchFamily="34" charset="0"/>
              </a:defRPr>
            </a:lvl3pPr>
            <a:lvl4pPr marL="1600200" indent="-228600">
              <a:defRPr sz="4800">
                <a:solidFill>
                  <a:schemeClr val="tx1"/>
                </a:solidFill>
                <a:latin typeface="Arial Narrow" panose="020B0606020202030204" pitchFamily="34" charset="0"/>
                <a:cs typeface="Arial" panose="020B0604020202020204" pitchFamily="34" charset="0"/>
              </a:defRPr>
            </a:lvl4pPr>
            <a:lvl5pPr marL="2057400" indent="-228600">
              <a:defRPr sz="48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9pPr>
          </a:lstStyle>
          <a:p>
            <a:endParaRPr lang="es-PY" altLang="es-PY"/>
          </a:p>
        </p:txBody>
      </p:sp>
      <p:sp>
        <p:nvSpPr>
          <p:cNvPr id="4" name="CuadroTexto 3">
            <a:extLst>
              <a:ext uri="{FF2B5EF4-FFF2-40B4-BE49-F238E27FC236}">
                <a16:creationId xmlns:a16="http://schemas.microsoft.com/office/drawing/2014/main" xmlns="" id="{1EBB63A7-F09B-419A-9988-A3CB45BB3FFC}"/>
              </a:ext>
            </a:extLst>
          </p:cNvPr>
          <p:cNvSpPr txBox="1"/>
          <p:nvPr/>
        </p:nvSpPr>
        <p:spPr>
          <a:xfrm>
            <a:off x="243418" y="1652589"/>
            <a:ext cx="7395633" cy="5539978"/>
          </a:xfrm>
          <a:prstGeom prst="rect">
            <a:avLst/>
          </a:prstGeom>
          <a:noFill/>
        </p:spPr>
        <p:txBody>
          <a:bodyPr>
            <a:spAutoFit/>
          </a:bodyPr>
          <a:lstStyle/>
          <a:p>
            <a:pPr marL="342900" indent="-342900">
              <a:buFont typeface="Arial" panose="020B0604020202020204" pitchFamily="34" charset="0"/>
              <a:buChar char="•"/>
              <a:defRPr/>
            </a:pPr>
            <a:r>
              <a:rPr lang="es-PY" sz="2400" dirty="0"/>
              <a:t>La salud humana, la salud animal y el estado de los ecosistemas son factores que están vinculados de manera inextricable </a:t>
            </a:r>
          </a:p>
          <a:p>
            <a:pPr marL="342900" indent="-342900">
              <a:buFont typeface="Arial" panose="020B0604020202020204" pitchFamily="34" charset="0"/>
              <a:buChar char="•"/>
              <a:defRPr/>
            </a:pPr>
            <a:endParaRPr lang="es-PY" sz="2400" dirty="0"/>
          </a:p>
          <a:p>
            <a:pPr marL="342900" indent="-342900">
              <a:buFont typeface="Arial" panose="020B0604020202020204" pitchFamily="34" charset="0"/>
              <a:buChar char="•"/>
              <a:defRPr/>
            </a:pPr>
            <a:r>
              <a:rPr lang="es-PY" sz="2400" dirty="0"/>
              <a:t>70-80 % de las enfermedades infecciosas emergentes y reemergentes son de origen zoonótico*</a:t>
            </a:r>
          </a:p>
          <a:p>
            <a:pPr marL="342900" indent="-342900">
              <a:buFont typeface="Arial" panose="020B0604020202020204" pitchFamily="34" charset="0"/>
              <a:buChar char="•"/>
              <a:defRPr/>
            </a:pPr>
            <a:endParaRPr lang="es-PY" sz="2400" dirty="0"/>
          </a:p>
          <a:p>
            <a:pPr marL="342900" indent="-342900">
              <a:buFont typeface="Arial" panose="020B0604020202020204" pitchFamily="34" charset="0"/>
              <a:buChar char="•"/>
              <a:defRPr/>
            </a:pPr>
            <a:r>
              <a:rPr lang="es-PY" sz="2400" dirty="0"/>
              <a:t>El crecimiento de la población, el cambio climático, la creciente urbanización, los viajes internacionales y la migración son factores que aumentan el  riesgo de la aparición y propagación de patógenos respiratorios</a:t>
            </a:r>
            <a:endParaRPr lang="es-PY" sz="2400" b="1" dirty="0"/>
          </a:p>
          <a:p>
            <a:pPr>
              <a:defRPr/>
            </a:pPr>
            <a:endParaRPr lang="es-PY" sz="2400" b="1" dirty="0"/>
          </a:p>
          <a:p>
            <a:pPr>
              <a:defRPr/>
            </a:pPr>
            <a:r>
              <a:rPr lang="es-PY" sz="1800" dirty="0"/>
              <a:t>*Jones et al. (2008) </a:t>
            </a:r>
            <a:r>
              <a:rPr lang="es-PY" sz="1800" dirty="0" err="1"/>
              <a:t>Nature</a:t>
            </a:r>
            <a:endParaRPr lang="es-PY" sz="1800" dirty="0"/>
          </a:p>
        </p:txBody>
      </p:sp>
      <p:pic>
        <p:nvPicPr>
          <p:cNvPr id="8199" name="Imagen 1">
            <a:extLst>
              <a:ext uri="{FF2B5EF4-FFF2-40B4-BE49-F238E27FC236}">
                <a16:creationId xmlns:a16="http://schemas.microsoft.com/office/drawing/2014/main" xmlns="" id="{E94F447E-4BDD-4F24-9C18-0681FC2E2DA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32701" y="1546225"/>
            <a:ext cx="4288367"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Imagen 2">
            <a:extLst>
              <a:ext uri="{FF2B5EF4-FFF2-40B4-BE49-F238E27FC236}">
                <a16:creationId xmlns:a16="http://schemas.microsoft.com/office/drawing/2014/main" xmlns="" id="{9E55977D-76BC-45D7-9829-B08C639A4BF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25267" y="3906838"/>
            <a:ext cx="4523317"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1" name="CuadroTexto 4">
            <a:extLst>
              <a:ext uri="{FF2B5EF4-FFF2-40B4-BE49-F238E27FC236}">
                <a16:creationId xmlns:a16="http://schemas.microsoft.com/office/drawing/2014/main" xmlns="" id="{987CB888-04CE-4FE3-9247-1938E9437295}"/>
              </a:ext>
            </a:extLst>
          </p:cNvPr>
          <p:cNvSpPr txBox="1">
            <a:spLocks noChangeArrowheads="1"/>
          </p:cNvSpPr>
          <p:nvPr/>
        </p:nvSpPr>
        <p:spPr bwMode="auto">
          <a:xfrm>
            <a:off x="8898467" y="3429000"/>
            <a:ext cx="2161117" cy="4000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800">
                <a:solidFill>
                  <a:schemeClr val="tx1"/>
                </a:solidFill>
                <a:latin typeface="Arial Narrow" panose="020B0606020202030204" pitchFamily="34" charset="0"/>
                <a:cs typeface="Arial" panose="020B0604020202020204" pitchFamily="34" charset="0"/>
              </a:defRPr>
            </a:lvl1pPr>
            <a:lvl2pPr marL="742950" indent="-285750">
              <a:defRPr sz="4800">
                <a:solidFill>
                  <a:schemeClr val="tx1"/>
                </a:solidFill>
                <a:latin typeface="Arial Narrow" panose="020B0606020202030204" pitchFamily="34" charset="0"/>
                <a:cs typeface="Arial" panose="020B0604020202020204" pitchFamily="34" charset="0"/>
              </a:defRPr>
            </a:lvl2pPr>
            <a:lvl3pPr marL="1143000" indent="-228600">
              <a:defRPr sz="4800">
                <a:solidFill>
                  <a:schemeClr val="tx1"/>
                </a:solidFill>
                <a:latin typeface="Arial Narrow" panose="020B0606020202030204" pitchFamily="34" charset="0"/>
                <a:cs typeface="Arial" panose="020B0604020202020204" pitchFamily="34" charset="0"/>
              </a:defRPr>
            </a:lvl3pPr>
            <a:lvl4pPr marL="1600200" indent="-228600">
              <a:defRPr sz="4800">
                <a:solidFill>
                  <a:schemeClr val="tx1"/>
                </a:solidFill>
                <a:latin typeface="Arial Narrow" panose="020B0606020202030204" pitchFamily="34" charset="0"/>
                <a:cs typeface="Arial" panose="020B0604020202020204" pitchFamily="34" charset="0"/>
              </a:defRPr>
            </a:lvl4pPr>
            <a:lvl5pPr marL="2057400" indent="-228600">
              <a:defRPr sz="48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9pPr>
          </a:lstStyle>
          <a:p>
            <a:pPr algn="ctr"/>
            <a:r>
              <a:rPr lang="es-PY" altLang="en-US" sz="2000"/>
              <a:t>Gripe aviar</a:t>
            </a:r>
          </a:p>
        </p:txBody>
      </p:sp>
      <p:sp>
        <p:nvSpPr>
          <p:cNvPr id="8202" name="CuadroTexto 31">
            <a:extLst>
              <a:ext uri="{FF2B5EF4-FFF2-40B4-BE49-F238E27FC236}">
                <a16:creationId xmlns:a16="http://schemas.microsoft.com/office/drawing/2014/main" xmlns="" id="{61207C84-53CC-4AB0-B3A4-3100DC737582}"/>
              </a:ext>
            </a:extLst>
          </p:cNvPr>
          <p:cNvSpPr txBox="1">
            <a:spLocks noChangeArrowheads="1"/>
          </p:cNvSpPr>
          <p:nvPr/>
        </p:nvSpPr>
        <p:spPr bwMode="auto">
          <a:xfrm>
            <a:off x="9048751" y="6427788"/>
            <a:ext cx="2159000" cy="4000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800">
                <a:solidFill>
                  <a:schemeClr val="tx1"/>
                </a:solidFill>
                <a:latin typeface="Arial Narrow" panose="020B0606020202030204" pitchFamily="34" charset="0"/>
                <a:cs typeface="Arial" panose="020B0604020202020204" pitchFamily="34" charset="0"/>
              </a:defRPr>
            </a:lvl1pPr>
            <a:lvl2pPr marL="742950" indent="-285750">
              <a:defRPr sz="4800">
                <a:solidFill>
                  <a:schemeClr val="tx1"/>
                </a:solidFill>
                <a:latin typeface="Arial Narrow" panose="020B0606020202030204" pitchFamily="34" charset="0"/>
                <a:cs typeface="Arial" panose="020B0604020202020204" pitchFamily="34" charset="0"/>
              </a:defRPr>
            </a:lvl2pPr>
            <a:lvl3pPr marL="1143000" indent="-228600">
              <a:defRPr sz="4800">
                <a:solidFill>
                  <a:schemeClr val="tx1"/>
                </a:solidFill>
                <a:latin typeface="Arial Narrow" panose="020B0606020202030204" pitchFamily="34" charset="0"/>
                <a:cs typeface="Arial" panose="020B0604020202020204" pitchFamily="34" charset="0"/>
              </a:defRPr>
            </a:lvl3pPr>
            <a:lvl4pPr marL="1600200" indent="-228600">
              <a:defRPr sz="4800">
                <a:solidFill>
                  <a:schemeClr val="tx1"/>
                </a:solidFill>
                <a:latin typeface="Arial Narrow" panose="020B0606020202030204" pitchFamily="34" charset="0"/>
                <a:cs typeface="Arial" panose="020B0604020202020204" pitchFamily="34" charset="0"/>
              </a:defRPr>
            </a:lvl4pPr>
            <a:lvl5pPr marL="2057400" indent="-228600">
              <a:defRPr sz="48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9pPr>
          </a:lstStyle>
          <a:p>
            <a:pPr algn="ctr"/>
            <a:r>
              <a:rPr lang="es-PY" altLang="en-US" sz="2000"/>
              <a:t>MERS CoV</a:t>
            </a:r>
          </a:p>
        </p:txBody>
      </p:sp>
    </p:spTree>
  </p:cSld>
  <p:clrMapOvr>
    <a:masterClrMapping/>
  </p:clrMapOvr>
  <p:transition advTm="49000">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xmlns="" id="{810D5AD6-345A-45D1-9E6E-16FDA7BDB3F9}"/>
              </a:ext>
            </a:extLst>
          </p:cNvPr>
          <p:cNvSpPr>
            <a:spLocks noChangeArrowheads="1"/>
          </p:cNvSpPr>
          <p:nvPr/>
        </p:nvSpPr>
        <p:spPr bwMode="auto">
          <a:xfrm>
            <a:off x="213785" y="1090613"/>
            <a:ext cx="11764433" cy="520700"/>
          </a:xfrm>
          <a:prstGeom prst="rect">
            <a:avLst/>
          </a:prstGeom>
          <a:solidFill>
            <a:srgbClr val="0066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Y" sz="3200" b="1">
                <a:solidFill>
                  <a:srgbClr val="FFFF00"/>
                </a:solidFill>
                <a:latin typeface="Arial" panose="020B0604020202020204" pitchFamily="34" charset="0"/>
              </a:rPr>
              <a:t>Coronavirus</a:t>
            </a:r>
          </a:p>
        </p:txBody>
      </p:sp>
      <p:sp>
        <p:nvSpPr>
          <p:cNvPr id="10245" name="CuadroTexto 1">
            <a:extLst>
              <a:ext uri="{FF2B5EF4-FFF2-40B4-BE49-F238E27FC236}">
                <a16:creationId xmlns:a16="http://schemas.microsoft.com/office/drawing/2014/main" xmlns="" id="{EB555F84-14F0-4CFA-8F6A-FDB2D4D6AF72}"/>
              </a:ext>
            </a:extLst>
          </p:cNvPr>
          <p:cNvSpPr txBox="1">
            <a:spLocks noChangeArrowheads="1"/>
          </p:cNvSpPr>
          <p:nvPr/>
        </p:nvSpPr>
        <p:spPr bwMode="auto">
          <a:xfrm>
            <a:off x="971552" y="2830513"/>
            <a:ext cx="18473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800">
                <a:solidFill>
                  <a:schemeClr val="tx1"/>
                </a:solidFill>
                <a:latin typeface="Arial Narrow" panose="020B0606020202030204" pitchFamily="34" charset="0"/>
                <a:cs typeface="Arial" panose="020B0604020202020204" pitchFamily="34" charset="0"/>
              </a:defRPr>
            </a:lvl1pPr>
            <a:lvl2pPr marL="742950" indent="-285750">
              <a:defRPr sz="4800">
                <a:solidFill>
                  <a:schemeClr val="tx1"/>
                </a:solidFill>
                <a:latin typeface="Arial Narrow" panose="020B0606020202030204" pitchFamily="34" charset="0"/>
                <a:cs typeface="Arial" panose="020B0604020202020204" pitchFamily="34" charset="0"/>
              </a:defRPr>
            </a:lvl2pPr>
            <a:lvl3pPr marL="1143000" indent="-228600">
              <a:defRPr sz="4800">
                <a:solidFill>
                  <a:schemeClr val="tx1"/>
                </a:solidFill>
                <a:latin typeface="Arial Narrow" panose="020B0606020202030204" pitchFamily="34" charset="0"/>
                <a:cs typeface="Arial" panose="020B0604020202020204" pitchFamily="34" charset="0"/>
              </a:defRPr>
            </a:lvl3pPr>
            <a:lvl4pPr marL="1600200" indent="-228600">
              <a:defRPr sz="4800">
                <a:solidFill>
                  <a:schemeClr val="tx1"/>
                </a:solidFill>
                <a:latin typeface="Arial Narrow" panose="020B0606020202030204" pitchFamily="34" charset="0"/>
                <a:cs typeface="Arial" panose="020B0604020202020204" pitchFamily="34" charset="0"/>
              </a:defRPr>
            </a:lvl4pPr>
            <a:lvl5pPr marL="2057400" indent="-228600">
              <a:defRPr sz="48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Narrow" panose="020B0606020202030204" pitchFamily="34" charset="0"/>
                <a:cs typeface="Arial" panose="020B0604020202020204" pitchFamily="34" charset="0"/>
              </a:defRPr>
            </a:lvl9pPr>
          </a:lstStyle>
          <a:p>
            <a:endParaRPr lang="es-PY" altLang="es-PY"/>
          </a:p>
        </p:txBody>
      </p:sp>
      <p:sp>
        <p:nvSpPr>
          <p:cNvPr id="4" name="CuadroTexto 3">
            <a:extLst>
              <a:ext uri="{FF2B5EF4-FFF2-40B4-BE49-F238E27FC236}">
                <a16:creationId xmlns:a16="http://schemas.microsoft.com/office/drawing/2014/main" xmlns="" id="{D7CB2B11-B86C-4360-B2CE-6DB4FE61CA01}"/>
              </a:ext>
            </a:extLst>
          </p:cNvPr>
          <p:cNvSpPr txBox="1"/>
          <p:nvPr/>
        </p:nvSpPr>
        <p:spPr>
          <a:xfrm>
            <a:off x="0" y="2197100"/>
            <a:ext cx="8610600" cy="3370153"/>
          </a:xfrm>
          <a:prstGeom prst="rect">
            <a:avLst/>
          </a:prstGeom>
          <a:noFill/>
        </p:spPr>
        <p:txBody>
          <a:bodyPr>
            <a:spAutoFit/>
          </a:bodyPr>
          <a:lstStyle/>
          <a:p>
            <a:pPr marL="342900" indent="-342900">
              <a:buFont typeface="Arial" panose="020B0604020202020204" pitchFamily="34" charset="0"/>
              <a:buChar char="•"/>
              <a:defRPr/>
            </a:pPr>
            <a:r>
              <a:rPr lang="es-PY" sz="2400" dirty="0"/>
              <a:t>Los coronavirus fueron descubiertos en la década de los 60. </a:t>
            </a:r>
          </a:p>
          <a:p>
            <a:pPr marL="342900" indent="-342900">
              <a:buFont typeface="Arial" panose="020B0604020202020204" pitchFamily="34" charset="0"/>
              <a:buChar char="•"/>
              <a:defRPr/>
            </a:pPr>
            <a:endParaRPr lang="es-PY" sz="1050" dirty="0"/>
          </a:p>
          <a:p>
            <a:pPr marL="342900" indent="-342900">
              <a:buFont typeface="Arial" panose="020B0604020202020204" pitchFamily="34" charset="0"/>
              <a:buChar char="•"/>
              <a:defRPr/>
            </a:pPr>
            <a:r>
              <a:rPr lang="es-PY" sz="2400" dirty="0"/>
              <a:t>Causan diversas enfermedades humanas, desde resfriados comunes hasta enfermedades graves, como bronquitis, bronquiolitis, neumonías. </a:t>
            </a:r>
          </a:p>
          <a:p>
            <a:pPr>
              <a:defRPr/>
            </a:pPr>
            <a:endParaRPr lang="es-PY" sz="2400" dirty="0"/>
          </a:p>
          <a:p>
            <a:pPr marL="342900" indent="-342900">
              <a:buFont typeface="Arial" panose="020B0604020202020204" pitchFamily="34" charset="0"/>
              <a:buChar char="•"/>
              <a:defRPr/>
            </a:pPr>
            <a:endParaRPr lang="es-PY" sz="1050" dirty="0"/>
          </a:p>
          <a:p>
            <a:pPr marL="342900" indent="-342900">
              <a:buFont typeface="Arial" panose="020B0604020202020204" pitchFamily="34" charset="0"/>
              <a:buChar char="•"/>
              <a:defRPr/>
            </a:pPr>
            <a:r>
              <a:rPr lang="es-PY" sz="2400" dirty="0"/>
              <a:t>Son  comunes a varias diferentes especies de animales, incluyendo camélidos, felinos, bovinos y murciélagos</a:t>
            </a:r>
          </a:p>
        </p:txBody>
      </p:sp>
      <p:pic>
        <p:nvPicPr>
          <p:cNvPr id="10247" name="Picture 4" descr="Resultado de imagen para reservorios de covid19 felinos y camelidos">
            <a:extLst>
              <a:ext uri="{FF2B5EF4-FFF2-40B4-BE49-F238E27FC236}">
                <a16:creationId xmlns:a16="http://schemas.microsoft.com/office/drawing/2014/main" xmlns="" id="{CDA47D28-FB93-449C-BA72-175523B854B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87885" y="5010150"/>
            <a:ext cx="3018367"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6" descr="Resultado de imagen para reservorios de covid19 felinos y camelidos">
            <a:extLst>
              <a:ext uri="{FF2B5EF4-FFF2-40B4-BE49-F238E27FC236}">
                <a16:creationId xmlns:a16="http://schemas.microsoft.com/office/drawing/2014/main" xmlns="" id="{59F1B67C-E955-4F26-8214-C603DBACE5A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63567" y="2289175"/>
            <a:ext cx="28575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Tm="29000">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xmlns="" id="{E5877FF5-6AD4-4D66-BCF6-EAA7DF52892C}"/>
              </a:ext>
            </a:extLst>
          </p:cNvPr>
          <p:cNvSpPr>
            <a:spLocks noChangeArrowheads="1"/>
          </p:cNvSpPr>
          <p:nvPr/>
        </p:nvSpPr>
        <p:spPr bwMode="auto">
          <a:xfrm>
            <a:off x="579967" y="1276351"/>
            <a:ext cx="11029951" cy="619125"/>
          </a:xfrm>
          <a:prstGeom prst="rect">
            <a:avLst/>
          </a:prstGeom>
          <a:solidFill>
            <a:srgbClr val="0066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Y" sz="3200" b="1">
                <a:solidFill>
                  <a:srgbClr val="FFFF00"/>
                </a:solidFill>
                <a:latin typeface="Arial" panose="020B0604020202020204" pitchFamily="34" charset="0"/>
              </a:rPr>
              <a:t>SARS CoV-2</a:t>
            </a:r>
          </a:p>
        </p:txBody>
      </p:sp>
      <p:sp>
        <p:nvSpPr>
          <p:cNvPr id="2" name="CuadroTexto 1">
            <a:extLst>
              <a:ext uri="{FF2B5EF4-FFF2-40B4-BE49-F238E27FC236}">
                <a16:creationId xmlns:a16="http://schemas.microsoft.com/office/drawing/2014/main" xmlns="" id="{C30EAEA3-33B7-49BD-994C-04A69D476141}"/>
              </a:ext>
            </a:extLst>
          </p:cNvPr>
          <p:cNvSpPr txBox="1"/>
          <p:nvPr/>
        </p:nvSpPr>
        <p:spPr>
          <a:xfrm>
            <a:off x="488952" y="2320925"/>
            <a:ext cx="5886449" cy="3954929"/>
          </a:xfrm>
          <a:prstGeom prst="rect">
            <a:avLst/>
          </a:prstGeom>
          <a:noFill/>
        </p:spPr>
        <p:txBody>
          <a:bodyPr>
            <a:spAutoFit/>
          </a:bodyPr>
          <a:lstStyle/>
          <a:p>
            <a:pPr marL="342900" indent="-342900">
              <a:buFont typeface="Arial" panose="020B0604020202020204" pitchFamily="34" charset="0"/>
              <a:buChar char="•"/>
              <a:defRPr/>
            </a:pPr>
            <a:r>
              <a:rPr lang="es-PY" sz="2400" dirty="0"/>
              <a:t>A fines de 2019, se identificó un brote de </a:t>
            </a:r>
            <a:r>
              <a:rPr lang="es-PY" sz="2400" b="1" dirty="0"/>
              <a:t>neumonía grave </a:t>
            </a:r>
            <a:r>
              <a:rPr lang="es-PY" sz="2400" dirty="0"/>
              <a:t>en la ciudad de </a:t>
            </a:r>
            <a:r>
              <a:rPr lang="es-PY" sz="2400" b="1" dirty="0"/>
              <a:t>Wuhan</a:t>
            </a:r>
            <a:r>
              <a:rPr lang="es-PY" sz="2400" dirty="0"/>
              <a:t> (China), causado por un nuevo coronavirus.</a:t>
            </a:r>
          </a:p>
          <a:p>
            <a:pPr>
              <a:defRPr/>
            </a:pPr>
            <a:endParaRPr lang="es-PY" sz="1100" dirty="0"/>
          </a:p>
          <a:p>
            <a:pPr marL="342900" indent="-342900">
              <a:buFont typeface="Arial" panose="020B0604020202020204" pitchFamily="34" charset="0"/>
              <a:buChar char="•"/>
              <a:defRPr/>
            </a:pPr>
            <a:r>
              <a:rPr lang="es-PY" sz="2400" dirty="0"/>
              <a:t>Por su similitud genética con el SARS </a:t>
            </a:r>
            <a:r>
              <a:rPr lang="es-PY" sz="2400" dirty="0" err="1"/>
              <a:t>CoV</a:t>
            </a:r>
            <a:r>
              <a:rPr lang="es-PY" sz="2400" dirty="0"/>
              <a:t>, fue denominada </a:t>
            </a:r>
            <a:r>
              <a:rPr lang="es-PY" sz="2400" b="1" dirty="0"/>
              <a:t>SARS CoV-2 </a:t>
            </a:r>
            <a:r>
              <a:rPr lang="es-PY" sz="2400" dirty="0"/>
              <a:t>y definido como causante de la </a:t>
            </a:r>
            <a:r>
              <a:rPr lang="es-PY" sz="2400" b="1" dirty="0"/>
              <a:t>Enfermedad por Coronavirus-19</a:t>
            </a:r>
            <a:r>
              <a:rPr lang="es-PY" sz="2400" dirty="0"/>
              <a:t> o </a:t>
            </a:r>
            <a:r>
              <a:rPr lang="es-PY" sz="2400" b="1" dirty="0"/>
              <a:t>COVID-19</a:t>
            </a:r>
            <a:r>
              <a:rPr lang="es-PY" sz="2400" dirty="0"/>
              <a:t>.</a:t>
            </a:r>
          </a:p>
          <a:p>
            <a:pPr>
              <a:defRPr/>
            </a:pPr>
            <a:endParaRPr lang="es-PY" sz="2400" dirty="0"/>
          </a:p>
        </p:txBody>
      </p:sp>
      <p:pic>
        <p:nvPicPr>
          <p:cNvPr id="14342" name="Picture 6" descr="Resultado de imagen para epidemia en wuhan">
            <a:extLst>
              <a:ext uri="{FF2B5EF4-FFF2-40B4-BE49-F238E27FC236}">
                <a16:creationId xmlns:a16="http://schemas.microsoft.com/office/drawing/2014/main" xmlns="" id="{A5126636-F624-4C03-BBF7-B55C1768367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96567" y="2947988"/>
            <a:ext cx="5380567" cy="227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6953256" y="571480"/>
            <a:ext cx="4929222" cy="4929222"/>
          </a:xfrm>
        </p:spPr>
        <p:txBody>
          <a:bodyPr>
            <a:normAutofit lnSpcReduction="10000"/>
          </a:bodyPr>
          <a:lstStyle/>
          <a:p>
            <a:r>
              <a:rPr lang="es-PY" sz="3600" b="1" dirty="0" smtClean="0">
                <a:solidFill>
                  <a:srgbClr val="7030A0"/>
                </a:solidFill>
              </a:rPr>
              <a:t>Signos de Alarma:</a:t>
            </a:r>
          </a:p>
          <a:p>
            <a:pPr lvl="1"/>
            <a:r>
              <a:rPr lang="es-PY" sz="2800" dirty="0" smtClean="0"/>
              <a:t>Dificultad respiratoria</a:t>
            </a:r>
          </a:p>
          <a:p>
            <a:pPr lvl="1"/>
            <a:endParaRPr lang="es-PY" sz="2800" dirty="0" smtClean="0"/>
          </a:p>
          <a:p>
            <a:pPr lvl="1"/>
            <a:r>
              <a:rPr lang="es-PY" sz="2800" dirty="0" smtClean="0"/>
              <a:t>Fiebre mayor a 72 hs</a:t>
            </a:r>
          </a:p>
          <a:p>
            <a:pPr lvl="1"/>
            <a:endParaRPr lang="es-PY" sz="2800" dirty="0" smtClean="0"/>
          </a:p>
          <a:p>
            <a:pPr lvl="1"/>
            <a:r>
              <a:rPr lang="es-PY" sz="2800" dirty="0" smtClean="0"/>
              <a:t>Tos persistente incontrolable</a:t>
            </a:r>
          </a:p>
          <a:p>
            <a:pPr lvl="1"/>
            <a:endParaRPr lang="es-PY" sz="2800" dirty="0" smtClean="0"/>
          </a:p>
          <a:p>
            <a:pPr lvl="1"/>
            <a:r>
              <a:rPr lang="es-PY" sz="2800" dirty="0" smtClean="0"/>
              <a:t>Sensación de ahogo (sed de aire)</a:t>
            </a:r>
          </a:p>
          <a:p>
            <a:pPr lvl="1"/>
            <a:endParaRPr lang="es-PY" sz="2800" dirty="0" smtClean="0"/>
          </a:p>
          <a:p>
            <a:pPr lvl="1"/>
            <a:r>
              <a:rPr lang="es-PY" sz="2800" dirty="0" smtClean="0"/>
              <a:t>Somnolencia, confusión</a:t>
            </a:r>
            <a:r>
              <a:rPr lang="es-PY" dirty="0" smtClean="0"/>
              <a:t> </a:t>
            </a:r>
            <a:endParaRPr lang="es-ES" dirty="0"/>
          </a:p>
        </p:txBody>
      </p:sp>
      <p:pic>
        <p:nvPicPr>
          <p:cNvPr id="1026" name="Picture 2" descr="https://ichef.bbci.co.uk/news/410/cpsprodpb/1581D/production/_111439088_sintomas_mun_comparativa-covid-nc.png"/>
          <p:cNvPicPr>
            <a:picLocks noChangeAspect="1" noChangeArrowheads="1"/>
          </p:cNvPicPr>
          <p:nvPr/>
        </p:nvPicPr>
        <p:blipFill>
          <a:blip r:embed="rId2"/>
          <a:srcRect t="1789" b="8615"/>
          <a:stretch>
            <a:fillRect/>
          </a:stretch>
        </p:blipFill>
        <p:spPr bwMode="auto">
          <a:xfrm>
            <a:off x="452398" y="214290"/>
            <a:ext cx="6537929" cy="637846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62" name="Picture 2" descr="¿Cómo se diagnostica la infección por SARS-CoV-2?"/>
          <p:cNvPicPr>
            <a:picLocks noChangeAspect="1" noChangeArrowheads="1"/>
          </p:cNvPicPr>
          <p:nvPr/>
        </p:nvPicPr>
        <p:blipFill>
          <a:blip r:embed="rId2"/>
          <a:srcRect t="1875" b="10937"/>
          <a:stretch>
            <a:fillRect/>
          </a:stretch>
        </p:blipFill>
        <p:spPr bwMode="auto">
          <a:xfrm>
            <a:off x="1238216" y="71414"/>
            <a:ext cx="9787006" cy="66437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7890" name="Picture 2" descr="Diferentes test de diagnóstico del COVID-19"/>
          <p:cNvPicPr>
            <a:picLocks noChangeAspect="1" noChangeArrowheads="1"/>
          </p:cNvPicPr>
          <p:nvPr/>
        </p:nvPicPr>
        <p:blipFill>
          <a:blip r:embed="rId2"/>
          <a:srcRect/>
          <a:stretch>
            <a:fillRect/>
          </a:stretch>
        </p:blipFill>
        <p:spPr bwMode="auto">
          <a:xfrm>
            <a:off x="2024034" y="214289"/>
            <a:ext cx="7786742" cy="648895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grpSp>
        <p:nvGrpSpPr>
          <p:cNvPr id="4" name="5 Grupo"/>
          <p:cNvGrpSpPr/>
          <p:nvPr/>
        </p:nvGrpSpPr>
        <p:grpSpPr>
          <a:xfrm>
            <a:off x="335888" y="500042"/>
            <a:ext cx="11332276" cy="5759965"/>
            <a:chOff x="335888" y="500042"/>
            <a:chExt cx="11332276" cy="5759965"/>
          </a:xfrm>
        </p:grpSpPr>
        <p:pic>
          <p:nvPicPr>
            <p:cNvPr id="36866" name="Picture 2"/>
            <p:cNvPicPr>
              <a:picLocks noChangeAspect="1" noChangeArrowheads="1"/>
            </p:cNvPicPr>
            <p:nvPr/>
          </p:nvPicPr>
          <p:blipFill>
            <a:blip r:embed="rId2"/>
            <a:srcRect/>
            <a:stretch>
              <a:fillRect/>
            </a:stretch>
          </p:blipFill>
          <p:spPr bwMode="auto">
            <a:xfrm>
              <a:off x="335888" y="500042"/>
              <a:ext cx="11332276" cy="5759965"/>
            </a:xfrm>
            <a:prstGeom prst="rect">
              <a:avLst/>
            </a:prstGeom>
            <a:noFill/>
            <a:ln w="9525">
              <a:noFill/>
              <a:miter lim="800000"/>
              <a:headEnd/>
              <a:tailEnd/>
            </a:ln>
            <a:effectLst/>
          </p:spPr>
        </p:pic>
        <p:sp>
          <p:nvSpPr>
            <p:cNvPr id="5" name="4 Rectángulo"/>
            <p:cNvSpPr/>
            <p:nvPr/>
          </p:nvSpPr>
          <p:spPr>
            <a:xfrm>
              <a:off x="6524628" y="4786322"/>
              <a:ext cx="4929222" cy="11430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640</TotalTime>
  <Words>631</Words>
  <Application>ONLYOFFICE/5.5.1.78</Application>
  <DocSecurity>0</DocSecurity>
  <PresentationFormat>Personalizado</PresentationFormat>
  <Paragraphs>80</Paragraphs>
  <Slides>25</Slides>
  <Notes>4</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Office Theme</vt:lpstr>
      <vt:lpstr>Pandemia COVID-19</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Pandemia COVID-19</dc:title>
  <dc:subject/>
  <dc:creator/>
  <cp:keywords/>
  <dc:description/>
  <cp:lastModifiedBy>Sandra Cuba Berdnarek</cp:lastModifiedBy>
  <cp:revision>35</cp:revision>
  <dcterms:created xsi:type="dcterms:W3CDTF">2012-12-03T06:56:55Z</dcterms:created>
  <dcterms:modified xsi:type="dcterms:W3CDTF">2020-04-25T12:57:54Z</dcterms:modified>
  <cp:category/>
  <dc:identifier/>
  <cp:contentStatus/>
  <dc:language/>
  <cp:version/>
</cp:coreProperties>
</file>